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67" r:id="rId2"/>
    <p:sldId id="266" r:id="rId3"/>
  </p:sldIdLst>
  <p:sldSz cx="7559675" cy="1069181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90" userDrawn="1">
          <p15:clr>
            <a:srgbClr val="A4A3A4"/>
          </p15:clr>
        </p15:guide>
        <p15:guide id="3" pos="4672" userDrawn="1">
          <p15:clr>
            <a:srgbClr val="A4A3A4"/>
          </p15:clr>
        </p15:guide>
        <p15:guide id="4" pos="2381" userDrawn="1">
          <p15:clr>
            <a:srgbClr val="A4A3A4"/>
          </p15:clr>
        </p15:guide>
        <p15:guide id="5" orient="horz" pos="4592" userDrawn="1">
          <p15:clr>
            <a:srgbClr val="A4A3A4"/>
          </p15:clr>
        </p15:guide>
        <p15:guide id="7" pos="216" userDrawn="1">
          <p15:clr>
            <a:srgbClr val="A4A3A4"/>
          </p15:clr>
        </p15:guide>
        <p15:guide id="8" pos="839" userDrawn="1">
          <p15:clr>
            <a:srgbClr val="A4A3A4"/>
          </p15:clr>
        </p15:guide>
        <p15:guide id="9" pos="45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DFF3FD"/>
    <a:srgbClr val="BAE6FB"/>
    <a:srgbClr val="FF6699"/>
    <a:srgbClr val="1FD167"/>
    <a:srgbClr val="FF0066"/>
    <a:srgbClr val="FFE7F3"/>
    <a:srgbClr val="FF9900"/>
    <a:srgbClr val="FFFFFF"/>
    <a:srgbClr val="FFF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68" autoAdjust="0"/>
    <p:restoredTop sz="96163" autoAdjust="0"/>
  </p:normalViewPr>
  <p:slideViewPr>
    <p:cSldViewPr snapToGrid="0" showGuides="1">
      <p:cViewPr varScale="1">
        <p:scale>
          <a:sx n="72" d="100"/>
          <a:sy n="72" d="100"/>
        </p:scale>
        <p:origin x="2910" y="60"/>
      </p:cViewPr>
      <p:guideLst>
        <p:guide pos="90"/>
        <p:guide pos="4672"/>
        <p:guide pos="2381"/>
        <p:guide orient="horz" pos="4592"/>
        <p:guide pos="216"/>
        <p:guide pos="839"/>
        <p:guide pos="45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15654558317511"/>
          <c:y val="0.17685185185185184"/>
          <c:w val="0.73806220511611176"/>
          <c:h val="0.71111913094196555"/>
        </c:manualLayout>
      </c:layout>
      <c:lineChart>
        <c:grouping val="standard"/>
        <c:varyColors val="0"/>
        <c:ser>
          <c:idx val="0"/>
          <c:order val="0"/>
          <c:tx>
            <c:strRef>
              <c:f>子宮頸部!$A$2</c:f>
              <c:strCache>
                <c:ptCount val="1"/>
                <c:pt idx="0">
                  <c:v>■子宮頸がん罹患者数（２０１８年）</c:v>
                </c:pt>
              </c:strCache>
            </c:strRef>
          </c:tx>
          <c:spPr>
            <a:ln w="15875" cap="rnd">
              <a:solidFill>
                <a:srgbClr val="FF6699"/>
              </a:solidFill>
              <a:round/>
            </a:ln>
            <a:effectLst/>
          </c:spPr>
          <c:marker>
            <c:symbol val="circle"/>
            <c:size val="5"/>
            <c:spPr>
              <a:solidFill>
                <a:srgbClr val="FF6699"/>
              </a:solidFill>
              <a:ln w="9525">
                <a:solidFill>
                  <a:srgbClr val="FF6699"/>
                </a:solidFill>
              </a:ln>
              <a:effectLst/>
            </c:spPr>
          </c:marker>
          <c:cat>
            <c:strRef>
              <c:f>子宮頸部!$B$1:$I$1</c:f>
              <c:strCache>
                <c:ptCount val="8"/>
                <c:pt idx="0">
                  <c:v>0-19</c:v>
                </c:pt>
                <c:pt idx="1">
                  <c:v>20-29</c:v>
                </c:pt>
                <c:pt idx="2">
                  <c:v>30-39</c:v>
                </c:pt>
                <c:pt idx="3">
                  <c:v>40-49</c:v>
                </c:pt>
                <c:pt idx="4">
                  <c:v>50-59</c:v>
                </c:pt>
                <c:pt idx="5">
                  <c:v>60-69</c:v>
                </c:pt>
                <c:pt idx="6">
                  <c:v>70-79</c:v>
                </c:pt>
                <c:pt idx="7">
                  <c:v>80-</c:v>
                </c:pt>
              </c:strCache>
            </c:strRef>
          </c:cat>
          <c:val>
            <c:numRef>
              <c:f>子宮頸部!$B$2:$I$2</c:f>
              <c:numCache>
                <c:formatCode>#,##0_ </c:formatCode>
                <c:ptCount val="8"/>
                <c:pt idx="0">
                  <c:v>4</c:v>
                </c:pt>
                <c:pt idx="1">
                  <c:v>358</c:v>
                </c:pt>
                <c:pt idx="2">
                  <c:v>3236</c:v>
                </c:pt>
                <c:pt idx="3">
                  <c:v>5287</c:v>
                </c:pt>
                <c:pt idx="4">
                  <c:v>3996</c:v>
                </c:pt>
                <c:pt idx="5">
                  <c:v>3684</c:v>
                </c:pt>
                <c:pt idx="6">
                  <c:v>3020</c:v>
                </c:pt>
                <c:pt idx="7">
                  <c:v>2372</c:v>
                </c:pt>
              </c:numCache>
            </c:numRef>
          </c:val>
          <c:smooth val="0"/>
          <c:extLst>
            <c:ext xmlns:c16="http://schemas.microsoft.com/office/drawing/2014/chart" uri="{C3380CC4-5D6E-409C-BE32-E72D297353CC}">
              <c16:uniqueId val="{00000000-E549-4BD9-9ED3-5F888BF10BC6}"/>
            </c:ext>
          </c:extLst>
        </c:ser>
        <c:dLbls>
          <c:showLegendKey val="0"/>
          <c:showVal val="0"/>
          <c:showCatName val="0"/>
          <c:showSerName val="0"/>
          <c:showPercent val="0"/>
          <c:showBubbleSize val="0"/>
        </c:dLbls>
        <c:marker val="1"/>
        <c:smooth val="0"/>
        <c:axId val="335371352"/>
        <c:axId val="1"/>
      </c:lineChart>
      <c:catAx>
        <c:axId val="3353713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
        <c:crosses val="autoZero"/>
        <c:auto val="0"/>
        <c:lblAlgn val="ctr"/>
        <c:lblOffset val="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335371352"/>
        <c:crosses val="autoZero"/>
        <c:crossBetween val="between"/>
      </c:valAx>
      <c:spPr>
        <a:noFill/>
        <a:ln w="25400">
          <a:noFill/>
        </a:ln>
      </c:spPr>
    </c:plotArea>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0.03265</cdr:x>
      <cdr:y>0.04904</cdr:y>
    </cdr:from>
    <cdr:to>
      <cdr:x>0.18821</cdr:x>
      <cdr:y>0.16047</cdr:y>
    </cdr:to>
    <cdr:sp macro="" textlink="">
      <cdr:nvSpPr>
        <cdr:cNvPr id="2" name="テキスト ボックス 80">
          <a:extLst xmlns:a="http://schemas.openxmlformats.org/drawingml/2006/main">
            <a:ext uri="{FF2B5EF4-FFF2-40B4-BE49-F238E27FC236}">
              <a16:creationId xmlns:a16="http://schemas.microsoft.com/office/drawing/2014/main" id="{8D987114-CC48-4909-9651-E99848EBFD10}"/>
            </a:ext>
          </a:extLst>
        </cdr:cNvPr>
        <cdr:cNvSpPr txBox="1"/>
      </cdr:nvSpPr>
      <cdr:spPr>
        <a:xfrm xmlns:a="http://schemas.openxmlformats.org/drawingml/2006/main">
          <a:off x="121280" y="88042"/>
          <a:ext cx="577834" cy="20005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（人）</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132304A3-306A-4126-98B6-EB5115055E1F}" type="datetimeFigureOut">
              <a:rPr kumimoji="1" lang="ja-JP" altLang="en-US" smtClean="0"/>
              <a:t>2022/5/31</a:t>
            </a:fld>
            <a:endParaRPr kumimoji="1" lang="ja-JP" altLang="en-US"/>
          </a:p>
        </p:txBody>
      </p:sp>
      <p:sp>
        <p:nvSpPr>
          <p:cNvPr id="4" name="スライド イメージ プレースホルダー 3"/>
          <p:cNvSpPr>
            <a:spLocks noGrp="1" noRot="1" noChangeAspect="1"/>
          </p:cNvSpPr>
          <p:nvPr>
            <p:ph type="sldImg" idx="2"/>
          </p:nvPr>
        </p:nvSpPr>
        <p:spPr>
          <a:xfrm>
            <a:off x="2190750" y="1233488"/>
            <a:ext cx="23542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59BEF519-A83A-4E9A-8AE0-103BEF2F7B81}" type="slidenum">
              <a:rPr kumimoji="1" lang="ja-JP" altLang="en-US" smtClean="0"/>
              <a:t>‹#›</a:t>
            </a:fld>
            <a:endParaRPr kumimoji="1" lang="ja-JP" altLang="en-US"/>
          </a:p>
        </p:txBody>
      </p:sp>
    </p:spTree>
    <p:extLst>
      <p:ext uri="{BB962C8B-B14F-4D97-AF65-F5344CB8AC3E}">
        <p14:creationId xmlns:p14="http://schemas.microsoft.com/office/powerpoint/2010/main" val="20010549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BEF519-A83A-4E9A-8AE0-103BEF2F7B81}" type="slidenum">
              <a:rPr kumimoji="1" lang="ja-JP" altLang="en-US" smtClean="0"/>
              <a:t>1</a:t>
            </a:fld>
            <a:endParaRPr kumimoji="1" lang="ja-JP" altLang="en-US"/>
          </a:p>
        </p:txBody>
      </p:sp>
    </p:spTree>
    <p:extLst>
      <p:ext uri="{BB962C8B-B14F-4D97-AF65-F5344CB8AC3E}">
        <p14:creationId xmlns:p14="http://schemas.microsoft.com/office/powerpoint/2010/main" val="1870382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D7B4489-C4EA-41ED-AEAD-4D20F17BDF03}" type="datetimeFigureOut">
              <a:rPr kumimoji="1" lang="ja-JP" altLang="en-US" smtClean="0"/>
              <a:t>2022/5/31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BA27C07-D9B5-4FF0-81A1-7C4EDBA647D4}" type="slidenum">
              <a:rPr kumimoji="1" lang="ja-JP" altLang="en-US" smtClean="0"/>
              <a:t>‹#›</a:t>
            </a:fld>
            <a:endParaRPr kumimoji="1" lang="ja-JP" altLang="en-US" dirty="0"/>
          </a:p>
        </p:txBody>
      </p:sp>
    </p:spTree>
    <p:extLst>
      <p:ext uri="{BB962C8B-B14F-4D97-AF65-F5344CB8AC3E}">
        <p14:creationId xmlns:p14="http://schemas.microsoft.com/office/powerpoint/2010/main" val="3619274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7B4489-C4EA-41ED-AEAD-4D20F17BDF03}" type="datetimeFigureOut">
              <a:rPr kumimoji="1" lang="ja-JP" altLang="en-US" smtClean="0"/>
              <a:t>2022/5/31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BA27C07-D9B5-4FF0-81A1-7C4EDBA647D4}" type="slidenum">
              <a:rPr kumimoji="1" lang="ja-JP" altLang="en-US" smtClean="0"/>
              <a:t>‹#›</a:t>
            </a:fld>
            <a:endParaRPr kumimoji="1" lang="ja-JP" altLang="en-US" dirty="0"/>
          </a:p>
        </p:txBody>
      </p:sp>
    </p:spTree>
    <p:extLst>
      <p:ext uri="{BB962C8B-B14F-4D97-AF65-F5344CB8AC3E}">
        <p14:creationId xmlns:p14="http://schemas.microsoft.com/office/powerpoint/2010/main" val="215420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7B4489-C4EA-41ED-AEAD-4D20F17BDF03}" type="datetimeFigureOut">
              <a:rPr kumimoji="1" lang="ja-JP" altLang="en-US" smtClean="0"/>
              <a:t>2022/5/31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BA27C07-D9B5-4FF0-81A1-7C4EDBA647D4}" type="slidenum">
              <a:rPr kumimoji="1" lang="ja-JP" altLang="en-US" smtClean="0"/>
              <a:t>‹#›</a:t>
            </a:fld>
            <a:endParaRPr kumimoji="1" lang="ja-JP" altLang="en-US" dirty="0"/>
          </a:p>
        </p:txBody>
      </p:sp>
    </p:spTree>
    <p:extLst>
      <p:ext uri="{BB962C8B-B14F-4D97-AF65-F5344CB8AC3E}">
        <p14:creationId xmlns:p14="http://schemas.microsoft.com/office/powerpoint/2010/main" val="4249129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7B4489-C4EA-41ED-AEAD-4D20F17BDF03}" type="datetimeFigureOut">
              <a:rPr kumimoji="1" lang="ja-JP" altLang="en-US" smtClean="0"/>
              <a:t>2022/5/31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BA27C07-D9B5-4FF0-81A1-7C4EDBA647D4}" type="slidenum">
              <a:rPr kumimoji="1" lang="ja-JP" altLang="en-US" smtClean="0"/>
              <a:t>‹#›</a:t>
            </a:fld>
            <a:endParaRPr kumimoji="1" lang="ja-JP" altLang="en-US" dirty="0"/>
          </a:p>
        </p:txBody>
      </p:sp>
    </p:spTree>
    <p:extLst>
      <p:ext uri="{BB962C8B-B14F-4D97-AF65-F5344CB8AC3E}">
        <p14:creationId xmlns:p14="http://schemas.microsoft.com/office/powerpoint/2010/main" val="3868465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D7B4489-C4EA-41ED-AEAD-4D20F17BDF03}" type="datetimeFigureOut">
              <a:rPr kumimoji="1" lang="ja-JP" altLang="en-US" smtClean="0"/>
              <a:t>2022/5/31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BA27C07-D9B5-4FF0-81A1-7C4EDBA647D4}" type="slidenum">
              <a:rPr kumimoji="1" lang="ja-JP" altLang="en-US" smtClean="0"/>
              <a:t>‹#›</a:t>
            </a:fld>
            <a:endParaRPr kumimoji="1" lang="ja-JP" altLang="en-US" dirty="0"/>
          </a:p>
        </p:txBody>
      </p:sp>
    </p:spTree>
    <p:extLst>
      <p:ext uri="{BB962C8B-B14F-4D97-AF65-F5344CB8AC3E}">
        <p14:creationId xmlns:p14="http://schemas.microsoft.com/office/powerpoint/2010/main" val="262865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D7B4489-C4EA-41ED-AEAD-4D20F17BDF03}" type="datetimeFigureOut">
              <a:rPr kumimoji="1" lang="ja-JP" altLang="en-US" smtClean="0"/>
              <a:t>2022/5/31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BA27C07-D9B5-4FF0-81A1-7C4EDBA647D4}" type="slidenum">
              <a:rPr kumimoji="1" lang="ja-JP" altLang="en-US" smtClean="0"/>
              <a:t>‹#›</a:t>
            </a:fld>
            <a:endParaRPr kumimoji="1" lang="ja-JP" altLang="en-US" dirty="0"/>
          </a:p>
        </p:txBody>
      </p:sp>
    </p:spTree>
    <p:extLst>
      <p:ext uri="{BB962C8B-B14F-4D97-AF65-F5344CB8AC3E}">
        <p14:creationId xmlns:p14="http://schemas.microsoft.com/office/powerpoint/2010/main" val="2031051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D7B4489-C4EA-41ED-AEAD-4D20F17BDF03}" type="datetimeFigureOut">
              <a:rPr kumimoji="1" lang="ja-JP" altLang="en-US" smtClean="0"/>
              <a:t>2022/5/31</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0BA27C07-D9B5-4FF0-81A1-7C4EDBA647D4}" type="slidenum">
              <a:rPr kumimoji="1" lang="ja-JP" altLang="en-US" smtClean="0"/>
              <a:t>‹#›</a:t>
            </a:fld>
            <a:endParaRPr kumimoji="1" lang="ja-JP" altLang="en-US" dirty="0"/>
          </a:p>
        </p:txBody>
      </p:sp>
    </p:spTree>
    <p:extLst>
      <p:ext uri="{BB962C8B-B14F-4D97-AF65-F5344CB8AC3E}">
        <p14:creationId xmlns:p14="http://schemas.microsoft.com/office/powerpoint/2010/main" val="330597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D7B4489-C4EA-41ED-AEAD-4D20F17BDF03}" type="datetimeFigureOut">
              <a:rPr kumimoji="1" lang="ja-JP" altLang="en-US" smtClean="0"/>
              <a:t>2022/5/31</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0BA27C07-D9B5-4FF0-81A1-7C4EDBA647D4}" type="slidenum">
              <a:rPr kumimoji="1" lang="ja-JP" altLang="en-US" smtClean="0"/>
              <a:t>‹#›</a:t>
            </a:fld>
            <a:endParaRPr kumimoji="1" lang="ja-JP" altLang="en-US" dirty="0"/>
          </a:p>
        </p:txBody>
      </p:sp>
    </p:spTree>
    <p:extLst>
      <p:ext uri="{BB962C8B-B14F-4D97-AF65-F5344CB8AC3E}">
        <p14:creationId xmlns:p14="http://schemas.microsoft.com/office/powerpoint/2010/main" val="1212664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B4489-C4EA-41ED-AEAD-4D20F17BDF03}" type="datetimeFigureOut">
              <a:rPr kumimoji="1" lang="ja-JP" altLang="en-US" smtClean="0"/>
              <a:t>2022/5/31</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0BA27C07-D9B5-4FF0-81A1-7C4EDBA647D4}" type="slidenum">
              <a:rPr kumimoji="1" lang="ja-JP" altLang="en-US" smtClean="0"/>
              <a:t>‹#›</a:t>
            </a:fld>
            <a:endParaRPr kumimoji="1" lang="ja-JP" altLang="en-US" dirty="0"/>
          </a:p>
        </p:txBody>
      </p:sp>
    </p:spTree>
    <p:extLst>
      <p:ext uri="{BB962C8B-B14F-4D97-AF65-F5344CB8AC3E}">
        <p14:creationId xmlns:p14="http://schemas.microsoft.com/office/powerpoint/2010/main" val="1486334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7B4489-C4EA-41ED-AEAD-4D20F17BDF03}" type="datetimeFigureOut">
              <a:rPr kumimoji="1" lang="ja-JP" altLang="en-US" smtClean="0"/>
              <a:t>2022/5/31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BA27C07-D9B5-4FF0-81A1-7C4EDBA647D4}" type="slidenum">
              <a:rPr kumimoji="1" lang="ja-JP" altLang="en-US" smtClean="0"/>
              <a:t>‹#›</a:t>
            </a:fld>
            <a:endParaRPr kumimoji="1" lang="ja-JP" altLang="en-US" dirty="0"/>
          </a:p>
        </p:txBody>
      </p:sp>
    </p:spTree>
    <p:extLst>
      <p:ext uri="{BB962C8B-B14F-4D97-AF65-F5344CB8AC3E}">
        <p14:creationId xmlns:p14="http://schemas.microsoft.com/office/powerpoint/2010/main" val="3846267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7B4489-C4EA-41ED-AEAD-4D20F17BDF03}" type="datetimeFigureOut">
              <a:rPr kumimoji="1" lang="ja-JP" altLang="en-US" smtClean="0"/>
              <a:t>2022/5/31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BA27C07-D9B5-4FF0-81A1-7C4EDBA647D4}" type="slidenum">
              <a:rPr kumimoji="1" lang="ja-JP" altLang="en-US" smtClean="0"/>
              <a:t>‹#›</a:t>
            </a:fld>
            <a:endParaRPr kumimoji="1" lang="ja-JP" altLang="en-US" dirty="0"/>
          </a:p>
        </p:txBody>
      </p:sp>
    </p:spTree>
    <p:extLst>
      <p:ext uri="{BB962C8B-B14F-4D97-AF65-F5344CB8AC3E}">
        <p14:creationId xmlns:p14="http://schemas.microsoft.com/office/powerpoint/2010/main" val="3128852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7D7B4489-C4EA-41ED-AEAD-4D20F17BDF03}" type="datetimeFigureOut">
              <a:rPr kumimoji="1" lang="ja-JP" altLang="en-US" smtClean="0"/>
              <a:t>2022/5/31</a:t>
            </a:fld>
            <a:endParaRPr kumimoji="1" lang="ja-JP" altLang="en-US" dirty="0"/>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BA27C07-D9B5-4FF0-81A1-7C4EDBA647D4}" type="slidenum">
              <a:rPr kumimoji="1" lang="ja-JP" altLang="en-US" smtClean="0"/>
              <a:t>‹#›</a:t>
            </a:fld>
            <a:endParaRPr kumimoji="1" lang="ja-JP" altLang="en-US" dirty="0"/>
          </a:p>
        </p:txBody>
      </p:sp>
    </p:spTree>
    <p:extLst>
      <p:ext uri="{BB962C8B-B14F-4D97-AF65-F5344CB8AC3E}">
        <p14:creationId xmlns:p14="http://schemas.microsoft.com/office/powerpoint/2010/main" val="33426229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chart" Target="../charts/chart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2.wdp"/><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E5D7F01F-56F1-4FCD-A162-AF460231D27E}"/>
              </a:ext>
            </a:extLst>
          </p:cNvPr>
          <p:cNvSpPr/>
          <p:nvPr/>
        </p:nvSpPr>
        <p:spPr>
          <a:xfrm>
            <a:off x="0" y="1010194"/>
            <a:ext cx="7560000" cy="2978332"/>
          </a:xfrm>
          <a:prstGeom prst="rect">
            <a:avLst/>
          </a:prstGeom>
          <a:solidFill>
            <a:srgbClr val="FFE7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6" name="正方形/長方形 145"/>
          <p:cNvSpPr/>
          <p:nvPr/>
        </p:nvSpPr>
        <p:spPr>
          <a:xfrm>
            <a:off x="0" y="9588851"/>
            <a:ext cx="7560000" cy="1102962"/>
          </a:xfrm>
          <a:prstGeom prst="rect">
            <a:avLst/>
          </a:prstGeom>
          <a:solidFill>
            <a:srgbClr val="FFE7F3"/>
          </a:solidFill>
          <a:ln>
            <a:solidFill>
              <a:srgbClr val="FFD9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115" dirty="0">
              <a:latin typeface="メイリオ" panose="020B0604030504040204" pitchFamily="50" charset="-128"/>
              <a:ea typeface="メイリオ" panose="020B0604030504040204" pitchFamily="50" charset="-128"/>
            </a:endParaRPr>
          </a:p>
        </p:txBody>
      </p:sp>
      <p:sp>
        <p:nvSpPr>
          <p:cNvPr id="52" name="テキスト ボックス 51"/>
          <p:cNvSpPr txBox="1"/>
          <p:nvPr/>
        </p:nvSpPr>
        <p:spPr>
          <a:xfrm>
            <a:off x="610213" y="215262"/>
            <a:ext cx="2396810" cy="457818"/>
          </a:xfrm>
          <a:prstGeom prst="rect">
            <a:avLst/>
          </a:prstGeom>
          <a:noFill/>
        </p:spPr>
        <p:txBody>
          <a:bodyPr wrap="none" rtlCol="0">
            <a:spAutoFit/>
          </a:bodyPr>
          <a:lstStyle/>
          <a:p>
            <a:pPr algn="ctr">
              <a:lnSpc>
                <a:spcPct val="150000"/>
              </a:lnSpc>
            </a:pPr>
            <a:r>
              <a:rPr lang="ja-JP" altLang="en-US" sz="1727" dirty="0">
                <a:latin typeface="メイリオ" panose="020B0604030504040204" pitchFamily="50" charset="-128"/>
                <a:ea typeface="メイリオ" panose="020B0604030504040204" pitchFamily="50" charset="-128"/>
                <a:cs typeface="メイリオ" panose="020B0604030504040204" pitchFamily="50" charset="-128"/>
              </a:rPr>
              <a:t>聖隷健康診断センター</a:t>
            </a:r>
          </a:p>
        </p:txBody>
      </p:sp>
      <p:pic>
        <p:nvPicPr>
          <p:cNvPr id="53" name="図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649" y="135222"/>
            <a:ext cx="522293" cy="493608"/>
          </a:xfrm>
          <a:prstGeom prst="rect">
            <a:avLst/>
          </a:prstGeom>
        </p:spPr>
      </p:pic>
      <p:sp>
        <p:nvSpPr>
          <p:cNvPr id="54" name="テキスト ボックス 53"/>
          <p:cNvSpPr txBox="1"/>
          <p:nvPr/>
        </p:nvSpPr>
        <p:spPr>
          <a:xfrm>
            <a:off x="317972" y="89799"/>
            <a:ext cx="3027208" cy="297774"/>
          </a:xfrm>
          <a:prstGeom prst="rect">
            <a:avLst/>
          </a:prstGeom>
          <a:noFill/>
        </p:spPr>
        <p:txBody>
          <a:bodyPr wrap="square" rtlCol="0">
            <a:spAutoFit/>
          </a:bodyPr>
          <a:lstStyle/>
          <a:p>
            <a:pPr algn="ctr">
              <a:lnSpc>
                <a:spcPct val="150000"/>
              </a:lnSpc>
            </a:pPr>
            <a:r>
              <a:rPr lang="ja-JP" altLang="en-US" sz="971" dirty="0">
                <a:latin typeface="メイリオ" panose="020B0604030504040204" pitchFamily="50" charset="-128"/>
                <a:ea typeface="メイリオ" panose="020B0604030504040204" pitchFamily="50" charset="-128"/>
                <a:cs typeface="メイリオ" panose="020B0604030504040204" pitchFamily="50" charset="-128"/>
              </a:rPr>
              <a:t>社会福祉法人聖隷福祉事業団 保健事業部</a:t>
            </a:r>
          </a:p>
        </p:txBody>
      </p:sp>
      <p:sp>
        <p:nvSpPr>
          <p:cNvPr id="67" name="テキスト ボックス 66"/>
          <p:cNvSpPr txBox="1"/>
          <p:nvPr/>
        </p:nvSpPr>
        <p:spPr>
          <a:xfrm>
            <a:off x="38369" y="9574307"/>
            <a:ext cx="1584691" cy="307777"/>
          </a:xfrm>
          <a:prstGeom prst="rect">
            <a:avLst/>
          </a:prstGeom>
          <a:noFill/>
        </p:spPr>
        <p:txBody>
          <a:bodyPr wrap="square" rtlCol="0">
            <a:spAutoFit/>
          </a:bodyPr>
          <a:lstStyle/>
          <a:p>
            <a: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お申込み</a:t>
            </a:r>
            <a: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p>
        </p:txBody>
      </p:sp>
      <p:grpSp>
        <p:nvGrpSpPr>
          <p:cNvPr id="18" name="グループ化 17">
            <a:extLst>
              <a:ext uri="{FF2B5EF4-FFF2-40B4-BE49-F238E27FC236}">
                <a16:creationId xmlns:a16="http://schemas.microsoft.com/office/drawing/2014/main" id="{1BA02457-A339-418E-9CC5-8D3E97D5E44B}"/>
              </a:ext>
            </a:extLst>
          </p:cNvPr>
          <p:cNvGrpSpPr/>
          <p:nvPr/>
        </p:nvGrpSpPr>
        <p:grpSpPr>
          <a:xfrm>
            <a:off x="2944524" y="9820785"/>
            <a:ext cx="3895221" cy="684000"/>
            <a:chOff x="210249" y="9825133"/>
            <a:chExt cx="4331109" cy="684000"/>
          </a:xfrm>
        </p:grpSpPr>
        <p:sp>
          <p:nvSpPr>
            <p:cNvPr id="160" name="正方形/長方形 159"/>
            <p:cNvSpPr/>
            <p:nvPr/>
          </p:nvSpPr>
          <p:spPr>
            <a:xfrm>
              <a:off x="988362" y="10074362"/>
              <a:ext cx="3552996" cy="369332"/>
            </a:xfrm>
            <a:prstGeom prst="rect">
              <a:avLst/>
            </a:prstGeom>
          </p:spPr>
          <p:txBody>
            <a:bodyPr wrap="square">
              <a:spAutoFit/>
            </a:bodyPr>
            <a:lstStyle/>
            <a:p>
              <a:r>
                <a:rPr lang="en-US" altLang="ja-JP" b="1" dirty="0">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b="1"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rPr>
                <a:t>0120-938-375</a:t>
              </a:r>
              <a:endParaRPr lang="ja-JP" altLang="en-US" b="1"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1" name="Text Box 33"/>
            <p:cNvSpPr txBox="1">
              <a:spLocks noChangeArrowheads="1"/>
            </p:cNvSpPr>
            <p:nvPr/>
          </p:nvSpPr>
          <p:spPr bwMode="auto">
            <a:xfrm>
              <a:off x="1201087" y="9898528"/>
              <a:ext cx="1318649" cy="1870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algn="just" defTabSz="986823" eaLnBrk="0" fontAlgn="base" hangingPunct="0">
                <a:spcBef>
                  <a:spcPct val="0"/>
                </a:spcBef>
                <a:spcAft>
                  <a:spcPct val="0"/>
                </a:spcAft>
              </a:pPr>
              <a:r>
                <a:rPr kumimoji="0"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予約センター</a:t>
              </a:r>
            </a:p>
          </p:txBody>
        </p:sp>
        <p:sp>
          <p:nvSpPr>
            <p:cNvPr id="162" name="テキスト ボックス 161"/>
            <p:cNvSpPr txBox="1"/>
            <p:nvPr/>
          </p:nvSpPr>
          <p:spPr>
            <a:xfrm>
              <a:off x="210249" y="9955207"/>
              <a:ext cx="832730" cy="430887"/>
            </a:xfrm>
            <a:prstGeom prst="rect">
              <a:avLst/>
            </a:prstGeom>
            <a:noFill/>
          </p:spPr>
          <p:txBody>
            <a:bodyPr wrap="none" rtlCol="0">
              <a:spAutoFit/>
            </a:bodyPr>
            <a:lstStyle/>
            <a:p>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お問合せ</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お申込み</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 name="直線コネクタ 9"/>
            <p:cNvCxnSpPr/>
            <p:nvPr/>
          </p:nvCxnSpPr>
          <p:spPr>
            <a:xfrm>
              <a:off x="1090264" y="9825133"/>
              <a:ext cx="0" cy="684000"/>
            </a:xfrm>
            <a:prstGeom prst="line">
              <a:avLst/>
            </a:prstGeom>
          </p:spPr>
          <p:style>
            <a:lnRef idx="1">
              <a:schemeClr val="dk1"/>
            </a:lnRef>
            <a:fillRef idx="0">
              <a:schemeClr val="dk1"/>
            </a:fillRef>
            <a:effectRef idx="0">
              <a:schemeClr val="dk1"/>
            </a:effectRef>
            <a:fontRef idx="minor">
              <a:schemeClr val="tx1"/>
            </a:fontRef>
          </p:style>
        </p:cxnSp>
      </p:grpSp>
      <p:sp>
        <p:nvSpPr>
          <p:cNvPr id="61" name="テキスト ボックス 60"/>
          <p:cNvSpPr txBox="1"/>
          <p:nvPr/>
        </p:nvSpPr>
        <p:spPr>
          <a:xfrm>
            <a:off x="-358140" y="3635405"/>
            <a:ext cx="2676525" cy="230832"/>
          </a:xfrm>
          <a:prstGeom prst="rect">
            <a:avLst/>
          </a:prstGeom>
          <a:noFill/>
        </p:spPr>
        <p:txBody>
          <a:bodyPr wrap="square" rtlCol="0">
            <a:spAutoFit/>
          </a:bodyPr>
          <a:lstStyle/>
          <a:p>
            <a:r>
              <a:rPr lang="ja-JP" altLang="en-US" sz="9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講演講師　婦人科　入駒 麻希 医師</a:t>
            </a:r>
            <a:endParaRPr lang="en-US" altLang="ja-JP" sz="9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正方形/長方形 63"/>
          <p:cNvSpPr/>
          <p:nvPr/>
        </p:nvSpPr>
        <p:spPr>
          <a:xfrm>
            <a:off x="0" y="648003"/>
            <a:ext cx="2680070" cy="327988"/>
          </a:xfrm>
          <a:prstGeom prst="rect">
            <a:avLst/>
          </a:prstGeom>
          <a:gradFill flip="none" rotWithShape="1">
            <a:gsLst>
              <a:gs pos="0">
                <a:srgbClr val="FF99CC"/>
              </a:gs>
              <a:gs pos="45000">
                <a:srgbClr val="FFD1E8"/>
              </a:gs>
              <a:gs pos="75000">
                <a:srgbClr val="FFE7F3"/>
              </a:gs>
              <a:gs pos="100000">
                <a:schemeClr val="bg1"/>
              </a:gs>
            </a:gsLst>
            <a:lin ang="0" scaled="1"/>
            <a:tileRect/>
          </a:gradFill>
        </p:spPr>
        <p:txBody>
          <a:bodyPr wrap="square" lIns="111457" tIns="55728" rIns="111457" bIns="55728">
            <a:spAutoFit/>
          </a:bodyPr>
          <a:lstStyle/>
          <a:p>
            <a:r>
              <a:rPr lang="en-US" altLang="ja-JP" sz="1400" dirty="0">
                <a:ln w="22225">
                  <a:noFill/>
                  <a:prstDash val="solid"/>
                </a:ln>
                <a:solidFill>
                  <a:srgbClr val="FF6165"/>
                </a:solidFill>
                <a:latin typeface="メイリオ" panose="020B0604030504040204" pitchFamily="50" charset="-128"/>
                <a:ea typeface="メイリオ" panose="020B0604030504040204" pitchFamily="50" charset="-128"/>
                <a:cs typeface="Meiryo UI" panose="020B0604030504040204" pitchFamily="50" charset="-128"/>
              </a:rPr>
              <a:t> Woman Health Event 2022</a:t>
            </a:r>
          </a:p>
        </p:txBody>
      </p:sp>
      <p:sp>
        <p:nvSpPr>
          <p:cNvPr id="66" name="テキスト ボックス 65"/>
          <p:cNvSpPr txBox="1"/>
          <p:nvPr/>
        </p:nvSpPr>
        <p:spPr>
          <a:xfrm>
            <a:off x="124768" y="1155016"/>
            <a:ext cx="7148688" cy="1200329"/>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cs typeface="Meiryo UI" panose="020B0604030504040204" pitchFamily="50" charset="-128"/>
              </a:rPr>
              <a:t>正しく学ぶ</a:t>
            </a:r>
            <a:br>
              <a:rPr lang="en-US" altLang="ja-JP" sz="2400" b="1" dirty="0">
                <a:latin typeface="メイリオ" panose="020B0604030504040204" pitchFamily="50" charset="-128"/>
                <a:ea typeface="メイリオ" panose="020B0604030504040204" pitchFamily="50" charset="-128"/>
                <a:cs typeface="Meiryo UI" panose="020B0604030504040204" pitchFamily="50" charset="-128"/>
              </a:rPr>
            </a:br>
            <a:r>
              <a:rPr lang="ja-JP" altLang="en-US" sz="4000" b="1" dirty="0">
                <a:latin typeface="メイリオ" panose="020B0604030504040204" pitchFamily="50" charset="-128"/>
                <a:ea typeface="メイリオ" panose="020B0604030504040204" pitchFamily="50" charset="-128"/>
                <a:cs typeface="Meiryo UI" panose="020B0604030504040204" pitchFamily="50" charset="-128"/>
              </a:rPr>
              <a:t>子宮頸がんと</a:t>
            </a:r>
            <a:r>
              <a:rPr lang="en-US" altLang="ja-JP" sz="4000" b="1" dirty="0">
                <a:latin typeface="メイリオ" panose="020B0604030504040204" pitchFamily="50" charset="-128"/>
                <a:ea typeface="メイリオ" panose="020B0604030504040204" pitchFamily="50" charset="-128"/>
                <a:cs typeface="Meiryo UI" panose="020B0604030504040204" pitchFamily="50" charset="-128"/>
              </a:rPr>
              <a:t>HPV</a:t>
            </a:r>
            <a:r>
              <a:rPr lang="en-US" altLang="ja-JP" sz="4000" b="1" baseline="300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4000" b="1" dirty="0">
                <a:latin typeface="メイリオ" panose="020B0604030504040204" pitchFamily="50" charset="-128"/>
                <a:ea typeface="メイリオ" panose="020B0604030504040204" pitchFamily="50" charset="-128"/>
                <a:cs typeface="Meiryo UI" panose="020B0604030504040204" pitchFamily="50" charset="-128"/>
              </a:rPr>
              <a:t>ワクチン</a:t>
            </a:r>
            <a:endParaRPr lang="ja-JP" altLang="en-US" sz="3200" b="1"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02" name="正方形/長方形 101"/>
          <p:cNvSpPr/>
          <p:nvPr/>
        </p:nvSpPr>
        <p:spPr>
          <a:xfrm>
            <a:off x="1303338" y="6507325"/>
            <a:ext cx="2447925" cy="75600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rgbClr val="3EB7F4"/>
              </a:solidFill>
              <a:latin typeface="メイリオ" panose="020B0604030504040204" pitchFamily="50" charset="-128"/>
              <a:ea typeface="メイリオ" panose="020B0604030504040204" pitchFamily="50" charset="-128"/>
            </a:endParaRPr>
          </a:p>
        </p:txBody>
      </p:sp>
      <p:sp>
        <p:nvSpPr>
          <p:cNvPr id="103" name="テキスト ボックス 102"/>
          <p:cNvSpPr txBox="1"/>
          <p:nvPr/>
        </p:nvSpPr>
        <p:spPr>
          <a:xfrm>
            <a:off x="1343439" y="5924633"/>
            <a:ext cx="2499691" cy="630942"/>
          </a:xfrm>
          <a:prstGeom prst="rect">
            <a:avLst/>
          </a:prstGeom>
          <a:noFill/>
        </p:spPr>
        <p:txBody>
          <a:bodyPr wrap="square" rtlCol="0">
            <a:spAutoFit/>
          </a:bodyPr>
          <a:lstStyle/>
          <a:p>
            <a:pPr>
              <a:lnSpc>
                <a:spcPts val="1440"/>
              </a:lnSpc>
            </a:pPr>
            <a:r>
              <a:rPr lang="en-US" altLang="ja-JP" sz="1400" b="1" dirty="0">
                <a:solidFill>
                  <a:schemeClr val="tx1">
                    <a:lumMod val="85000"/>
                    <a:lumOff val="15000"/>
                  </a:schemeClr>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cs typeface="Meiryo UI" panose="020B0604030504040204" pitchFamily="50" charset="-128"/>
              </a:rPr>
              <a:t>食がつくるあなたの未来</a:t>
            </a:r>
            <a:r>
              <a:rPr lang="en-US" altLang="ja-JP" sz="1400" b="1" dirty="0">
                <a:solidFill>
                  <a:schemeClr val="tx1">
                    <a:lumMod val="85000"/>
                    <a:lumOff val="15000"/>
                  </a:schemeClr>
                </a:solidFill>
                <a:latin typeface="メイリオ" panose="020B0604030504040204" pitchFamily="50" charset="-128"/>
                <a:ea typeface="メイリオ" panose="020B0604030504040204" pitchFamily="50" charset="-128"/>
                <a:cs typeface="Meiryo UI" panose="020B0604030504040204" pitchFamily="50" charset="-128"/>
              </a:rPr>
              <a:t>』</a:t>
            </a:r>
          </a:p>
          <a:p>
            <a:pPr>
              <a:lnSpc>
                <a:spcPts val="1440"/>
              </a:lnSpc>
            </a:pP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Meiryo UI" panose="020B0604030504040204" pitchFamily="50" charset="-128"/>
              </a:rPr>
              <a:t>管理栄養士による、</a:t>
            </a:r>
            <a:endPar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Meiryo UI" panose="020B0604030504040204" pitchFamily="50" charset="-128"/>
            </a:endParaRPr>
          </a:p>
          <a:p>
            <a:pPr>
              <a:lnSpc>
                <a:spcPts val="1440"/>
              </a:lnSpc>
            </a:pPr>
            <a:r>
              <a:rPr lang="ja-JP" altLang="en-US" sz="1100" b="1" dirty="0">
                <a:solidFill>
                  <a:schemeClr val="tx1">
                    <a:lumMod val="85000"/>
                    <a:lumOff val="15000"/>
                  </a:schemeClr>
                </a:solidFill>
                <a:latin typeface="メイリオ" panose="020B0604030504040204" pitchFamily="50" charset="-128"/>
                <a:ea typeface="メイリオ" panose="020B0604030504040204" pitchFamily="50" charset="-128"/>
                <a:cs typeface="Meiryo UI" panose="020B0604030504040204" pitchFamily="50" charset="-128"/>
              </a:rPr>
              <a:t>美と健康</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Meiryo UI" panose="020B0604030504040204" pitchFamily="50" charset="-128"/>
              </a:rPr>
              <a:t>の話も聴くことができます。</a:t>
            </a:r>
            <a:endPar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01" name="テキスト ボックス 100"/>
          <p:cNvSpPr txBox="1"/>
          <p:nvPr/>
        </p:nvSpPr>
        <p:spPr>
          <a:xfrm>
            <a:off x="2476500" y="2206866"/>
            <a:ext cx="4797425" cy="230832"/>
          </a:xfrm>
          <a:prstGeom prst="rect">
            <a:avLst/>
          </a:prstGeom>
          <a:noFill/>
        </p:spPr>
        <p:txBody>
          <a:bodyPr wrap="square" rtlCol="0">
            <a:spAutoFit/>
          </a:bodyPr>
          <a:lstStyle/>
          <a:p>
            <a:pPr algn="r"/>
            <a:r>
              <a:rPr lang="en-US" altLang="ja-JP" sz="9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※HPV</a:t>
            </a:r>
            <a:r>
              <a:rPr lang="ja-JP" altLang="en-US" sz="9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：ヒトパピローマウイルスの略で、子宮けいがんの原因とされるウイルスのこと</a:t>
            </a:r>
            <a:endParaRPr lang="ja-JP" altLang="en-US" sz="900" dirty="0">
              <a:solidFill>
                <a:schemeClr val="tx1">
                  <a:lumMod val="85000"/>
                  <a:lumOff val="15000"/>
                </a:schemeClr>
              </a:solidFill>
              <a:latin typeface="メイリオ" panose="020B0604030504040204" pitchFamily="50" charset="-128"/>
              <a:ea typeface="メイリオ" panose="020B0604030504040204" pitchFamily="50" charset="-128"/>
              <a:cs typeface="Meiryo UI" panose="020B0604030504040204" pitchFamily="50" charset="-128"/>
            </a:endParaRPr>
          </a:p>
        </p:txBody>
      </p:sp>
      <p:grpSp>
        <p:nvGrpSpPr>
          <p:cNvPr id="15" name="グループ化 14">
            <a:extLst>
              <a:ext uri="{FF2B5EF4-FFF2-40B4-BE49-F238E27FC236}">
                <a16:creationId xmlns:a16="http://schemas.microsoft.com/office/drawing/2014/main" id="{CFD7E3D5-86D6-4C85-9F20-5F116E0A070F}"/>
              </a:ext>
            </a:extLst>
          </p:cNvPr>
          <p:cNvGrpSpPr/>
          <p:nvPr/>
        </p:nvGrpSpPr>
        <p:grpSpPr>
          <a:xfrm>
            <a:off x="1935403" y="2533218"/>
            <a:ext cx="3924377" cy="814833"/>
            <a:chOff x="2927601" y="2462562"/>
            <a:chExt cx="4315150" cy="1067689"/>
          </a:xfrm>
        </p:grpSpPr>
        <p:sp>
          <p:nvSpPr>
            <p:cNvPr id="3" name="吹き出し: 角を丸めた四角形 2">
              <a:extLst>
                <a:ext uri="{FF2B5EF4-FFF2-40B4-BE49-F238E27FC236}">
                  <a16:creationId xmlns:a16="http://schemas.microsoft.com/office/drawing/2014/main" id="{938915C4-5956-4494-AD79-46DF089A128E}"/>
                </a:ext>
              </a:extLst>
            </p:cNvPr>
            <p:cNvSpPr/>
            <p:nvPr/>
          </p:nvSpPr>
          <p:spPr>
            <a:xfrm>
              <a:off x="2927601" y="2462562"/>
              <a:ext cx="4315150" cy="1067689"/>
            </a:xfrm>
            <a:prstGeom prst="wedgeRoundRectCallout">
              <a:avLst>
                <a:gd name="adj1" fmla="val -56650"/>
                <a:gd name="adj2" fmla="val 26580"/>
                <a:gd name="adj3" fmla="val 16667"/>
              </a:avLst>
            </a:prstGeom>
            <a:solidFill>
              <a:schemeClr val="bg1"/>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019B3B97-9450-446C-8356-FA063A3FD473}"/>
                </a:ext>
              </a:extLst>
            </p:cNvPr>
            <p:cNvSpPr txBox="1"/>
            <p:nvPr/>
          </p:nvSpPr>
          <p:spPr>
            <a:xfrm>
              <a:off x="3045848" y="2576873"/>
              <a:ext cx="4075930" cy="786405"/>
            </a:xfrm>
            <a:prstGeom prst="rect">
              <a:avLst/>
            </a:prstGeom>
            <a:noFill/>
          </p:spPr>
          <p:txBody>
            <a:bodyPr wrap="none" bIns="0" rtlCol="0">
              <a:spAutoFit/>
            </a:bodyPr>
            <a:lstStyle/>
            <a:p>
              <a:r>
                <a:rPr lang="ja-JP" altLang="en-US" sz="1200" dirty="0">
                  <a:latin typeface="メイリオ" panose="020B0604030504040204" pitchFamily="50" charset="-128"/>
                  <a:ea typeface="メイリオ" panose="020B0604030504040204" pitchFamily="50" charset="-128"/>
                </a:rPr>
                <a:t>子宮頸がんからあなたを守る</a:t>
              </a:r>
              <a:r>
                <a:rPr lang="en-US" altLang="ja-JP" sz="1200" dirty="0">
                  <a:latin typeface="メイリオ" panose="020B0604030504040204" pitchFamily="50" charset="-128"/>
                  <a:ea typeface="メイリオ" panose="020B0604030504040204" pitchFamily="50" charset="-128"/>
                </a:rPr>
                <a:t>HPV</a:t>
              </a:r>
              <a:r>
                <a:rPr lang="ja-JP" altLang="en-US" sz="1200" dirty="0">
                  <a:latin typeface="メイリオ" panose="020B0604030504040204" pitchFamily="50" charset="-128"/>
                  <a:ea typeface="メイリオ" panose="020B0604030504040204" pitchFamily="50" charset="-128"/>
                </a:rPr>
                <a:t>ワクチンについて</a:t>
              </a:r>
              <a:endParaRPr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婦人科医が、分かりやすく説明します。</a:t>
              </a:r>
              <a:endParaRPr kumimoji="1"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どなたでも参加できます。お待ちしています。</a:t>
              </a:r>
              <a:r>
                <a:rPr kumimoji="1" lang="en-US" altLang="ja-JP" sz="1200" dirty="0">
                  <a:latin typeface="メイリオ" panose="020B0604030504040204" pitchFamily="50" charset="-128"/>
                  <a:ea typeface="メイリオ" panose="020B0604030504040204" pitchFamily="50" charset="-128"/>
                </a:rPr>
                <a:t> </a:t>
              </a:r>
            </a:p>
          </p:txBody>
        </p:sp>
      </p:grpSp>
      <p:sp>
        <p:nvSpPr>
          <p:cNvPr id="149" name="正方形/長方形 148">
            <a:extLst>
              <a:ext uri="{FF2B5EF4-FFF2-40B4-BE49-F238E27FC236}">
                <a16:creationId xmlns:a16="http://schemas.microsoft.com/office/drawing/2014/main" id="{A41CF655-7DAB-48E4-AEDB-E39842B5D1D0}"/>
              </a:ext>
            </a:extLst>
          </p:cNvPr>
          <p:cNvSpPr/>
          <p:nvPr/>
        </p:nvSpPr>
        <p:spPr>
          <a:xfrm>
            <a:off x="5231848" y="5636895"/>
            <a:ext cx="591532" cy="1254034"/>
          </a:xfrm>
          <a:prstGeom prst="rect">
            <a:avLst/>
          </a:prstGeom>
          <a:solidFill>
            <a:srgbClr val="FFEBEB"/>
          </a:solidFill>
          <a:ln>
            <a:solidFill>
              <a:srgbClr val="FF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48" name="グラフ 147">
            <a:extLst>
              <a:ext uri="{FF2B5EF4-FFF2-40B4-BE49-F238E27FC236}">
                <a16:creationId xmlns:a16="http://schemas.microsoft.com/office/drawing/2014/main" id="{7917FCE7-747F-4D6E-A406-4CE47793CF6A}"/>
              </a:ext>
            </a:extLst>
          </p:cNvPr>
          <p:cNvGraphicFramePr>
            <a:graphicFrameLocks/>
          </p:cNvGraphicFramePr>
          <p:nvPr>
            <p:extLst>
              <p:ext uri="{D42A27DB-BD31-4B8C-83A1-F6EECF244321}">
                <p14:modId xmlns:p14="http://schemas.microsoft.com/office/powerpoint/2010/main" val="1035052332"/>
              </p:ext>
            </p:extLst>
          </p:nvPr>
        </p:nvGraphicFramePr>
        <p:xfrm>
          <a:off x="3627419" y="5304623"/>
          <a:ext cx="3714541" cy="1795305"/>
        </p:xfrm>
        <a:graphic>
          <a:graphicData uri="http://schemas.openxmlformats.org/drawingml/2006/chart">
            <c:chart xmlns:c="http://schemas.openxmlformats.org/drawingml/2006/chart" xmlns:r="http://schemas.openxmlformats.org/officeDocument/2006/relationships" r:id="rId4"/>
          </a:graphicData>
        </a:graphic>
      </p:graphicFrame>
      <p:sp>
        <p:nvSpPr>
          <p:cNvPr id="150" name="星 7 9">
            <a:extLst>
              <a:ext uri="{FF2B5EF4-FFF2-40B4-BE49-F238E27FC236}">
                <a16:creationId xmlns:a16="http://schemas.microsoft.com/office/drawing/2014/main" id="{D7484B06-398D-4D8E-AB6C-4B39634691DD}"/>
              </a:ext>
            </a:extLst>
          </p:cNvPr>
          <p:cNvSpPr/>
          <p:nvPr/>
        </p:nvSpPr>
        <p:spPr>
          <a:xfrm>
            <a:off x="6296299" y="5383804"/>
            <a:ext cx="1062447" cy="809896"/>
          </a:xfrm>
          <a:prstGeom prst="star7">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pic>
        <p:nvPicPr>
          <p:cNvPr id="57" name="図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0749" y="9790667"/>
            <a:ext cx="874642" cy="874642"/>
          </a:xfrm>
          <a:prstGeom prst="rect">
            <a:avLst/>
          </a:prstGeom>
          <a:ln w="9525">
            <a:solidFill>
              <a:srgbClr val="FA2E6D"/>
            </a:solidFill>
          </a:ln>
        </p:spPr>
      </p:pic>
      <p:sp>
        <p:nvSpPr>
          <p:cNvPr id="159" name="角丸四角形 57">
            <a:extLst>
              <a:ext uri="{FF2B5EF4-FFF2-40B4-BE49-F238E27FC236}">
                <a16:creationId xmlns:a16="http://schemas.microsoft.com/office/drawing/2014/main" id="{4CF7FA99-B52E-4960-903A-37C262F8189A}"/>
              </a:ext>
            </a:extLst>
          </p:cNvPr>
          <p:cNvSpPr/>
          <p:nvPr/>
        </p:nvSpPr>
        <p:spPr>
          <a:xfrm>
            <a:off x="1226820" y="10407930"/>
            <a:ext cx="916837" cy="213120"/>
          </a:xfrm>
          <a:prstGeom prst="roundRect">
            <a:avLst>
              <a:gd name="adj" fmla="val 4648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a:extLst>
              <a:ext uri="{FF2B5EF4-FFF2-40B4-BE49-F238E27FC236}">
                <a16:creationId xmlns:a16="http://schemas.microsoft.com/office/drawing/2014/main" id="{FCF5BDE8-D2F8-4D36-A1BE-7F95CA57D2EA}"/>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85292" y="1085850"/>
            <a:ext cx="1207683" cy="399622"/>
          </a:xfrm>
          <a:prstGeom prst="rect">
            <a:avLst/>
          </a:prstGeom>
          <a:scene3d>
            <a:camera prst="orthographicFront">
              <a:rot lat="0" lon="0" rev="420000"/>
            </a:camera>
            <a:lightRig rig="threePt" dir="t"/>
          </a:scene3d>
        </p:spPr>
      </p:pic>
      <p:sp>
        <p:nvSpPr>
          <p:cNvPr id="117" name="正方形/長方形 116">
            <a:extLst>
              <a:ext uri="{FF2B5EF4-FFF2-40B4-BE49-F238E27FC236}">
                <a16:creationId xmlns:a16="http://schemas.microsoft.com/office/drawing/2014/main" id="{2302B137-2626-4EC9-8A4E-16577CBFC554}"/>
              </a:ext>
            </a:extLst>
          </p:cNvPr>
          <p:cNvSpPr/>
          <p:nvPr/>
        </p:nvSpPr>
        <p:spPr>
          <a:xfrm>
            <a:off x="142875" y="7414541"/>
            <a:ext cx="3719022" cy="307777"/>
          </a:xfrm>
          <a:prstGeom prst="rect">
            <a:avLst/>
          </a:prstGeom>
        </p:spPr>
        <p:txBody>
          <a:bodyPr wrap="square">
            <a:spAutoFit/>
          </a:bodyPr>
          <a:lstStyle/>
          <a:p>
            <a:r>
              <a:rPr lang="en-US" altLang="ja-JP" sz="14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HPV</a:t>
            </a:r>
            <a:r>
              <a:rPr lang="ja-JP" altLang="en-US" sz="14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ワクチン接種の流れ</a:t>
            </a:r>
            <a:endParaRPr lang="en-US" altLang="ja-JP" sz="14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正方形/長方形 117">
            <a:extLst>
              <a:ext uri="{FF2B5EF4-FFF2-40B4-BE49-F238E27FC236}">
                <a16:creationId xmlns:a16="http://schemas.microsoft.com/office/drawing/2014/main" id="{5EEAADB1-D428-4035-8E94-7FE3E2091B39}"/>
              </a:ext>
            </a:extLst>
          </p:cNvPr>
          <p:cNvSpPr/>
          <p:nvPr/>
        </p:nvSpPr>
        <p:spPr>
          <a:xfrm>
            <a:off x="161642" y="7725735"/>
            <a:ext cx="3618196" cy="400110"/>
          </a:xfrm>
          <a:prstGeom prst="rect">
            <a:avLst/>
          </a:prstGeom>
        </p:spPr>
        <p:txBody>
          <a:bodyPr wrap="square">
            <a:spAutoFit/>
          </a:bodyPr>
          <a:lstStyle/>
          <a:p>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HPV</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ワクチン外来で、</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HPV</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ワクチンの接種ができます。</a:t>
            </a:r>
            <a:endParaRPr lang="en-US" altLang="ja-JP"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同じワクチンを</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ヵ月の間に</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回接種して、</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HPV</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の感染を予防します。</a:t>
            </a:r>
            <a:endParaRPr lang="en-US" altLang="ja-JP"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763BF937-5ABE-46CD-9B90-3C67768B7568}"/>
              </a:ext>
            </a:extLst>
          </p:cNvPr>
          <p:cNvSpPr txBox="1"/>
          <p:nvPr/>
        </p:nvSpPr>
        <p:spPr>
          <a:xfrm>
            <a:off x="237194" y="9004540"/>
            <a:ext cx="6994222" cy="407804"/>
          </a:xfrm>
          <a:prstGeom prst="rect">
            <a:avLst/>
          </a:prstGeom>
          <a:noFill/>
        </p:spPr>
        <p:txBody>
          <a:bodyPr wrap="none" rtlCol="0">
            <a:spAutoFit/>
          </a:bodyPr>
          <a:lstStyle/>
          <a:p>
            <a:pPr marL="171450" indent="-171450">
              <a:spcBef>
                <a:spcPts val="300"/>
              </a:spcBef>
              <a:buFont typeface="Wingdings" panose="05000000000000000000" pitchFamily="2" charset="2"/>
              <a:buChar char="Ø"/>
            </a:pPr>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初めて接種される方：</a:t>
            </a:r>
            <a:r>
              <a:rPr kumimoji="1"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2</a:t>
            </a:r>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回目以降の予約は</a:t>
            </a:r>
            <a:r>
              <a:rPr kumimoji="1"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1</a:t>
            </a:r>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回目の接種</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時</a:t>
            </a:r>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に決定します。</a:t>
            </a:r>
            <a:endParaRPr kumimoji="1"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p>
            <a:pPr marL="171450" indent="-171450">
              <a:spcBef>
                <a:spcPts val="300"/>
              </a:spcBef>
              <a:buFont typeface="Wingdings" panose="05000000000000000000" pitchFamily="2" charset="2"/>
              <a:buChar char="Ø"/>
            </a:pPr>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１回目･２回目の接種を他医療機関でされた方で</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当健診センターでの接種をご希望の方は予約センターへ直接お電話ください。</a:t>
            </a:r>
          </a:p>
        </p:txBody>
      </p:sp>
      <p:grpSp>
        <p:nvGrpSpPr>
          <p:cNvPr id="9" name="グループ化 8">
            <a:extLst>
              <a:ext uri="{FF2B5EF4-FFF2-40B4-BE49-F238E27FC236}">
                <a16:creationId xmlns:a16="http://schemas.microsoft.com/office/drawing/2014/main" id="{4AC5FEE1-AC3A-4820-94FC-0A66CE31E8EB}"/>
              </a:ext>
            </a:extLst>
          </p:cNvPr>
          <p:cNvGrpSpPr/>
          <p:nvPr/>
        </p:nvGrpSpPr>
        <p:grpSpPr>
          <a:xfrm>
            <a:off x="272690" y="8072113"/>
            <a:ext cx="2881952" cy="918262"/>
            <a:chOff x="4137973" y="5587040"/>
            <a:chExt cx="2881952" cy="918262"/>
          </a:xfrm>
        </p:grpSpPr>
        <p:cxnSp>
          <p:nvCxnSpPr>
            <p:cNvPr id="122" name="直線コネクタ 121">
              <a:extLst>
                <a:ext uri="{FF2B5EF4-FFF2-40B4-BE49-F238E27FC236}">
                  <a16:creationId xmlns:a16="http://schemas.microsoft.com/office/drawing/2014/main" id="{052A9974-4731-4992-88B0-C537FD4605E0}"/>
                </a:ext>
              </a:extLst>
            </p:cNvPr>
            <p:cNvCxnSpPr>
              <a:cxnSpLocks/>
            </p:cNvCxnSpPr>
            <p:nvPr/>
          </p:nvCxnSpPr>
          <p:spPr>
            <a:xfrm>
              <a:off x="4536776" y="6251447"/>
              <a:ext cx="2160000" cy="5796"/>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3" name="正方形/長方形 122">
              <a:extLst>
                <a:ext uri="{FF2B5EF4-FFF2-40B4-BE49-F238E27FC236}">
                  <a16:creationId xmlns:a16="http://schemas.microsoft.com/office/drawing/2014/main" id="{B8CF6F2A-2AEB-4361-AC7B-8C02CBD7B2D3}"/>
                </a:ext>
              </a:extLst>
            </p:cNvPr>
            <p:cNvSpPr/>
            <p:nvPr/>
          </p:nvSpPr>
          <p:spPr>
            <a:xfrm>
              <a:off x="4296533" y="6320636"/>
              <a:ext cx="515028" cy="184666"/>
            </a:xfrm>
            <a:prstGeom prst="rect">
              <a:avLst/>
            </a:prstGeom>
          </p:spPr>
          <p:txBody>
            <a:bodyPr wrap="square">
              <a:spAutoFit/>
            </a:bodyPr>
            <a:lstStyle/>
            <a:p>
              <a:pPr algn="ctr"/>
              <a:r>
                <a:rPr lang="en-US" altLang="ja-JP" sz="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ヶ月</a:t>
              </a:r>
              <a:endParaRPr lang="en-US" altLang="zh-TW" sz="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正方形/長方形 123">
              <a:extLst>
                <a:ext uri="{FF2B5EF4-FFF2-40B4-BE49-F238E27FC236}">
                  <a16:creationId xmlns:a16="http://schemas.microsoft.com/office/drawing/2014/main" id="{055C72B4-096B-4677-92DC-CE4094BECB9D}"/>
                </a:ext>
              </a:extLst>
            </p:cNvPr>
            <p:cNvSpPr/>
            <p:nvPr/>
          </p:nvSpPr>
          <p:spPr>
            <a:xfrm>
              <a:off x="5223310" y="6320636"/>
              <a:ext cx="515028" cy="184666"/>
            </a:xfrm>
            <a:prstGeom prst="rect">
              <a:avLst/>
            </a:prstGeom>
          </p:spPr>
          <p:txBody>
            <a:bodyPr wrap="square">
              <a:spAutoFit/>
            </a:bodyPr>
            <a:lstStyle/>
            <a:p>
              <a:pPr algn="ctr"/>
              <a:r>
                <a:rPr lang="en-US" altLang="ja-JP" sz="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ヶ月</a:t>
              </a:r>
              <a:endParaRPr lang="en-US" altLang="zh-TW" sz="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正方形/長方形 124">
              <a:extLst>
                <a:ext uri="{FF2B5EF4-FFF2-40B4-BE49-F238E27FC236}">
                  <a16:creationId xmlns:a16="http://schemas.microsoft.com/office/drawing/2014/main" id="{45AF197F-F26B-4705-A431-335D7B43AB15}"/>
                </a:ext>
              </a:extLst>
            </p:cNvPr>
            <p:cNvSpPr/>
            <p:nvPr/>
          </p:nvSpPr>
          <p:spPr>
            <a:xfrm>
              <a:off x="6447458" y="6320636"/>
              <a:ext cx="515028" cy="184666"/>
            </a:xfrm>
            <a:prstGeom prst="rect">
              <a:avLst/>
            </a:prstGeom>
          </p:spPr>
          <p:txBody>
            <a:bodyPr wrap="square">
              <a:spAutoFit/>
            </a:bodyPr>
            <a:lstStyle/>
            <a:p>
              <a:pPr algn="ctr"/>
              <a:r>
                <a:rPr lang="en-US" altLang="ja-JP" sz="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ヶ月</a:t>
              </a:r>
              <a:endParaRPr lang="en-US" altLang="zh-TW" sz="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6" name="グループ化 125">
              <a:extLst>
                <a:ext uri="{FF2B5EF4-FFF2-40B4-BE49-F238E27FC236}">
                  <a16:creationId xmlns:a16="http://schemas.microsoft.com/office/drawing/2014/main" id="{86DD32AE-C071-4669-BDAC-AAB45CA058F4}"/>
                </a:ext>
              </a:extLst>
            </p:cNvPr>
            <p:cNvGrpSpPr/>
            <p:nvPr/>
          </p:nvGrpSpPr>
          <p:grpSpPr>
            <a:xfrm>
              <a:off x="4358043" y="5814672"/>
              <a:ext cx="443869" cy="200055"/>
              <a:chOff x="1221920" y="6488584"/>
              <a:chExt cx="641982" cy="267247"/>
            </a:xfrm>
          </p:grpSpPr>
          <p:sp>
            <p:nvSpPr>
              <p:cNvPr id="138" name="角丸四角形吹き出し 10">
                <a:extLst>
                  <a:ext uri="{FF2B5EF4-FFF2-40B4-BE49-F238E27FC236}">
                    <a16:creationId xmlns:a16="http://schemas.microsoft.com/office/drawing/2014/main" id="{90B07B78-77E9-4E6C-BB0D-FDB6B093B65E}"/>
                  </a:ext>
                </a:extLst>
              </p:cNvPr>
              <p:cNvSpPr/>
              <p:nvPr/>
            </p:nvSpPr>
            <p:spPr>
              <a:xfrm>
                <a:off x="1307478" y="6492830"/>
                <a:ext cx="468611" cy="240456"/>
              </a:xfrm>
              <a:prstGeom prst="wedgeRoundRectCallout">
                <a:avLst>
                  <a:gd name="adj1" fmla="val -21579"/>
                  <a:gd name="adj2" fmla="val 76026"/>
                  <a:gd name="adj3" fmla="val 16667"/>
                </a:avLst>
              </a:prstGeom>
              <a:solidFill>
                <a:srgbClr val="BAE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正方形/長方形 138">
                <a:extLst>
                  <a:ext uri="{FF2B5EF4-FFF2-40B4-BE49-F238E27FC236}">
                    <a16:creationId xmlns:a16="http://schemas.microsoft.com/office/drawing/2014/main" id="{D2285301-0B08-45F9-BB4B-8CB4071BC4AA}"/>
                  </a:ext>
                </a:extLst>
              </p:cNvPr>
              <p:cNvSpPr/>
              <p:nvPr/>
            </p:nvSpPr>
            <p:spPr>
              <a:xfrm>
                <a:off x="1221920" y="6488584"/>
                <a:ext cx="641982" cy="267247"/>
              </a:xfrm>
              <a:prstGeom prst="rect">
                <a:avLst/>
              </a:prstGeom>
            </p:spPr>
            <p:txBody>
              <a:bodyPr wrap="square">
                <a:spAutoFit/>
              </a:bodyPr>
              <a:lstStyle/>
              <a:p>
                <a:pPr algn="ctr"/>
                <a:r>
                  <a:rPr lang="en-US" altLang="ja-JP" sz="7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回目</a:t>
                </a:r>
                <a:endParaRPr lang="en-US" altLang="zh-TW" sz="7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129" name="直線コネクタ 128">
              <a:extLst>
                <a:ext uri="{FF2B5EF4-FFF2-40B4-BE49-F238E27FC236}">
                  <a16:creationId xmlns:a16="http://schemas.microsoft.com/office/drawing/2014/main" id="{F5914826-86EF-4632-8D9E-7295FEF6C9D2}"/>
                </a:ext>
              </a:extLst>
            </p:cNvPr>
            <p:cNvCxnSpPr/>
            <p:nvPr/>
          </p:nvCxnSpPr>
          <p:spPr>
            <a:xfrm flipV="1">
              <a:off x="4536775" y="6071472"/>
              <a:ext cx="0" cy="25200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id="{9F095D05-A652-441C-A256-7F270B04E935}"/>
                </a:ext>
              </a:extLst>
            </p:cNvPr>
            <p:cNvCxnSpPr>
              <a:cxnSpLocks/>
            </p:cNvCxnSpPr>
            <p:nvPr/>
          </p:nvCxnSpPr>
          <p:spPr>
            <a:xfrm flipH="1" flipV="1">
              <a:off x="6697934" y="6067253"/>
              <a:ext cx="4854" cy="25200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04C32164-D04C-4E14-A1C9-37351FAA293F}"/>
                </a:ext>
              </a:extLst>
            </p:cNvPr>
            <p:cNvCxnSpPr/>
            <p:nvPr/>
          </p:nvCxnSpPr>
          <p:spPr>
            <a:xfrm flipV="1">
              <a:off x="5479485" y="6069843"/>
              <a:ext cx="0" cy="25200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2" name="右矢印 95">
              <a:extLst>
                <a:ext uri="{FF2B5EF4-FFF2-40B4-BE49-F238E27FC236}">
                  <a16:creationId xmlns:a16="http://schemas.microsoft.com/office/drawing/2014/main" id="{38CFE912-FD1B-4C96-8550-46A2406BEA9A}"/>
                </a:ext>
              </a:extLst>
            </p:cNvPr>
            <p:cNvSpPr/>
            <p:nvPr/>
          </p:nvSpPr>
          <p:spPr>
            <a:xfrm>
              <a:off x="5516814" y="6101094"/>
              <a:ext cx="1152000" cy="107364"/>
            </a:xfrm>
            <a:prstGeom prst="rightArrow">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33" name="右矢印 12">
              <a:extLst>
                <a:ext uri="{FF2B5EF4-FFF2-40B4-BE49-F238E27FC236}">
                  <a16:creationId xmlns:a16="http://schemas.microsoft.com/office/drawing/2014/main" id="{C4DFE273-EAD6-411F-8694-B8AE28927B63}"/>
                </a:ext>
              </a:extLst>
            </p:cNvPr>
            <p:cNvSpPr/>
            <p:nvPr/>
          </p:nvSpPr>
          <p:spPr>
            <a:xfrm>
              <a:off x="4561036" y="6101094"/>
              <a:ext cx="900000" cy="108000"/>
            </a:xfrm>
            <a:prstGeom prst="rightArrow">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1" name="正方形/長方形 120">
              <a:extLst>
                <a:ext uri="{FF2B5EF4-FFF2-40B4-BE49-F238E27FC236}">
                  <a16:creationId xmlns:a16="http://schemas.microsoft.com/office/drawing/2014/main" id="{4B038536-1EF0-4A4B-9C08-80492CAE09BE}"/>
                </a:ext>
              </a:extLst>
            </p:cNvPr>
            <p:cNvSpPr/>
            <p:nvPr/>
          </p:nvSpPr>
          <p:spPr>
            <a:xfrm>
              <a:off x="4137973" y="5587040"/>
              <a:ext cx="1332538" cy="251159"/>
            </a:xfrm>
            <a:prstGeom prst="rect">
              <a:avLst/>
            </a:prstGeom>
          </p:spPr>
          <p:txBody>
            <a:bodyPr wrap="square">
              <a:spAutoFit/>
            </a:bodyPr>
            <a:lstStyle/>
            <a:p>
              <a:pPr>
                <a:lnSpc>
                  <a:spcPct val="150000"/>
                </a:lnSpc>
              </a:pPr>
              <a:r>
                <a:rPr lang="en-US" altLang="ja-JP" sz="8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　接種スケジュール　</a:t>
              </a:r>
              <a:r>
                <a:rPr lang="en-US" altLang="ja-JP" sz="8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5" name="角丸四角形吹き出し 10">
              <a:extLst>
                <a:ext uri="{FF2B5EF4-FFF2-40B4-BE49-F238E27FC236}">
                  <a16:creationId xmlns:a16="http://schemas.microsoft.com/office/drawing/2014/main" id="{A01B3977-E9CD-4529-8060-788457A3499A}"/>
                </a:ext>
              </a:extLst>
            </p:cNvPr>
            <p:cNvSpPr/>
            <p:nvPr/>
          </p:nvSpPr>
          <p:spPr>
            <a:xfrm>
              <a:off x="5376048" y="5817848"/>
              <a:ext cx="324000" cy="180000"/>
            </a:xfrm>
            <a:prstGeom prst="wedgeRoundRectCallout">
              <a:avLst>
                <a:gd name="adj1" fmla="val -21579"/>
                <a:gd name="adj2" fmla="val 76026"/>
                <a:gd name="adj3" fmla="val 16667"/>
              </a:avLst>
            </a:prstGeom>
            <a:solidFill>
              <a:srgbClr val="BAE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角丸四角形吹き出し 10">
              <a:extLst>
                <a:ext uri="{FF2B5EF4-FFF2-40B4-BE49-F238E27FC236}">
                  <a16:creationId xmlns:a16="http://schemas.microsoft.com/office/drawing/2014/main" id="{AA213B2A-3034-46DF-9290-A885DB0D33D1}"/>
                </a:ext>
              </a:extLst>
            </p:cNvPr>
            <p:cNvSpPr/>
            <p:nvPr/>
          </p:nvSpPr>
          <p:spPr>
            <a:xfrm>
              <a:off x="6599238" y="5811498"/>
              <a:ext cx="324000" cy="180000"/>
            </a:xfrm>
            <a:prstGeom prst="wedgeRoundRectCallout">
              <a:avLst>
                <a:gd name="adj1" fmla="val -21579"/>
                <a:gd name="adj2" fmla="val 76026"/>
                <a:gd name="adj3" fmla="val 16667"/>
              </a:avLst>
            </a:prstGeom>
            <a:solidFill>
              <a:srgbClr val="BAE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正方形/長方形 136">
              <a:extLst>
                <a:ext uri="{FF2B5EF4-FFF2-40B4-BE49-F238E27FC236}">
                  <a16:creationId xmlns:a16="http://schemas.microsoft.com/office/drawing/2014/main" id="{846C543F-D986-4874-9F9B-16599F1CC741}"/>
                </a:ext>
              </a:extLst>
            </p:cNvPr>
            <p:cNvSpPr/>
            <p:nvPr/>
          </p:nvSpPr>
          <p:spPr>
            <a:xfrm>
              <a:off x="5289567" y="5817619"/>
              <a:ext cx="515028" cy="200055"/>
            </a:xfrm>
            <a:prstGeom prst="rect">
              <a:avLst/>
            </a:prstGeom>
          </p:spPr>
          <p:txBody>
            <a:bodyPr wrap="square">
              <a:spAutoFit/>
            </a:bodyPr>
            <a:lstStyle/>
            <a:p>
              <a:pPr algn="ctr"/>
              <a:r>
                <a:rPr lang="en-US" altLang="ja-JP" sz="7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7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回目</a:t>
              </a:r>
              <a:endParaRPr lang="en-US" altLang="zh-TW" sz="7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正方形/長方形 134">
              <a:extLst>
                <a:ext uri="{FF2B5EF4-FFF2-40B4-BE49-F238E27FC236}">
                  <a16:creationId xmlns:a16="http://schemas.microsoft.com/office/drawing/2014/main" id="{A1EF609D-8F60-451B-85B0-A93B52DC3EF0}"/>
                </a:ext>
              </a:extLst>
            </p:cNvPr>
            <p:cNvSpPr/>
            <p:nvPr/>
          </p:nvSpPr>
          <p:spPr>
            <a:xfrm>
              <a:off x="6504898" y="5823201"/>
              <a:ext cx="515027" cy="200055"/>
            </a:xfrm>
            <a:prstGeom prst="rect">
              <a:avLst/>
            </a:prstGeom>
          </p:spPr>
          <p:txBody>
            <a:bodyPr wrap="square">
              <a:spAutoFit/>
            </a:bodyPr>
            <a:lstStyle/>
            <a:p>
              <a:pPr algn="ctr"/>
              <a:r>
                <a:rPr lang="en-US" altLang="ja-JP" sz="7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7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回目</a:t>
              </a:r>
              <a:endParaRPr lang="en-US" altLang="zh-TW" sz="7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7" name="テキスト ボックス 16">
            <a:extLst>
              <a:ext uri="{FF2B5EF4-FFF2-40B4-BE49-F238E27FC236}">
                <a16:creationId xmlns:a16="http://schemas.microsoft.com/office/drawing/2014/main" id="{DC480CD5-66E5-4B46-B29F-BE7DAB8F8804}"/>
              </a:ext>
            </a:extLst>
          </p:cNvPr>
          <p:cNvSpPr txBox="1"/>
          <p:nvPr/>
        </p:nvSpPr>
        <p:spPr>
          <a:xfrm>
            <a:off x="4281616" y="5363933"/>
            <a:ext cx="2204450" cy="276999"/>
          </a:xfrm>
          <a:prstGeom prst="rect">
            <a:avLst/>
          </a:prstGeom>
          <a:noFill/>
        </p:spPr>
        <p:txBody>
          <a:bodyPr wrap="none" rtlCol="0">
            <a:spAutoFit/>
          </a:bodyPr>
          <a:lstStyle/>
          <a:p>
            <a:r>
              <a:rPr kumimoji="1" lang="ja-JP" altLang="en-US" sz="1200" dirty="0"/>
              <a:t>■子宮頸がん罹患数（</a:t>
            </a:r>
            <a:r>
              <a:rPr kumimoji="1" lang="en-US" altLang="ja-JP" sz="1200" dirty="0"/>
              <a:t>2018</a:t>
            </a:r>
            <a:r>
              <a:rPr kumimoji="1" lang="ja-JP" altLang="en-US" sz="1200" dirty="0"/>
              <a:t>）</a:t>
            </a:r>
          </a:p>
        </p:txBody>
      </p:sp>
      <p:sp>
        <p:nvSpPr>
          <p:cNvPr id="23" name="テキスト ボックス 22">
            <a:extLst>
              <a:ext uri="{FF2B5EF4-FFF2-40B4-BE49-F238E27FC236}">
                <a16:creationId xmlns:a16="http://schemas.microsoft.com/office/drawing/2014/main" id="{BDD1F5A1-A6AB-4B68-A7C9-D1127C9B1659}"/>
              </a:ext>
            </a:extLst>
          </p:cNvPr>
          <p:cNvSpPr txBox="1"/>
          <p:nvPr/>
        </p:nvSpPr>
        <p:spPr>
          <a:xfrm>
            <a:off x="6917129" y="6900545"/>
            <a:ext cx="453970" cy="200055"/>
          </a:xfrm>
          <a:prstGeom prst="rect">
            <a:avLst/>
          </a:prstGeom>
          <a:noFill/>
        </p:spPr>
        <p:txBody>
          <a:bodyPr wrap="none" rtlCol="0">
            <a:spAutoFit/>
          </a:bodyPr>
          <a:lstStyle/>
          <a:p>
            <a:r>
              <a:rPr kumimoji="1" lang="ja-JP" altLang="en-US" sz="700" dirty="0"/>
              <a:t>（歳）</a:t>
            </a:r>
          </a:p>
        </p:txBody>
      </p:sp>
      <p:sp>
        <p:nvSpPr>
          <p:cNvPr id="83" name="テキスト ボックス 85">
            <a:extLst>
              <a:ext uri="{FF2B5EF4-FFF2-40B4-BE49-F238E27FC236}">
                <a16:creationId xmlns:a16="http://schemas.microsoft.com/office/drawing/2014/main" id="{93619D27-83AB-4EBA-A93C-8964569855A7}"/>
              </a:ext>
            </a:extLst>
          </p:cNvPr>
          <p:cNvSpPr txBox="1"/>
          <p:nvPr/>
        </p:nvSpPr>
        <p:spPr>
          <a:xfrm>
            <a:off x="4667250" y="7082473"/>
            <a:ext cx="2657295" cy="18466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ja-JP" altLang="en-US" sz="600" dirty="0"/>
              <a:t>参考</a:t>
            </a:r>
            <a:r>
              <a:rPr lang="en-US" altLang="ja-JP" sz="600" dirty="0"/>
              <a:t>:</a:t>
            </a:r>
            <a:r>
              <a:rPr lang="ja-JP" altLang="en-US" sz="600" dirty="0"/>
              <a:t>国立がん研究センターがん情報サービス「がん統計」（全国がん登録）</a:t>
            </a:r>
            <a:endParaRPr lang="en-US" altLang="ja-JP" sz="600" dirty="0">
              <a:solidFill>
                <a:schemeClr val="tx1">
                  <a:lumMod val="85000"/>
                  <a:lumOff val="15000"/>
                </a:schemeClr>
              </a:solidFill>
              <a:cs typeface="Meiryo UI" panose="020B0604030504040204" pitchFamily="50" charset="-128"/>
            </a:endParaRPr>
          </a:p>
        </p:txBody>
      </p:sp>
      <p:pic>
        <p:nvPicPr>
          <p:cNvPr id="26" name="図 25">
            <a:extLst>
              <a:ext uri="{FF2B5EF4-FFF2-40B4-BE49-F238E27FC236}">
                <a16:creationId xmlns:a16="http://schemas.microsoft.com/office/drawing/2014/main" id="{7008B50D-0660-454F-B09E-B794A1F65F9D}"/>
              </a:ext>
            </a:extLst>
          </p:cNvPr>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91538" y="5844385"/>
            <a:ext cx="1134000" cy="756000"/>
          </a:xfrm>
          <a:prstGeom prst="rect">
            <a:avLst/>
          </a:prstGeom>
        </p:spPr>
      </p:pic>
      <p:sp>
        <p:nvSpPr>
          <p:cNvPr id="151" name="テキスト ボックス 150">
            <a:extLst>
              <a:ext uri="{FF2B5EF4-FFF2-40B4-BE49-F238E27FC236}">
                <a16:creationId xmlns:a16="http://schemas.microsoft.com/office/drawing/2014/main" id="{82B4E0C5-C733-46B1-B688-C01E5DBE900C}"/>
              </a:ext>
            </a:extLst>
          </p:cNvPr>
          <p:cNvSpPr txBox="1"/>
          <p:nvPr/>
        </p:nvSpPr>
        <p:spPr>
          <a:xfrm>
            <a:off x="6271998" y="5556930"/>
            <a:ext cx="1127763" cy="461665"/>
          </a:xfrm>
          <a:prstGeom prst="rect">
            <a:avLst/>
          </a:prstGeom>
          <a:noFill/>
        </p:spPr>
        <p:txBody>
          <a:bodyPr wrap="square" rtlCol="0">
            <a:spAutoFit/>
          </a:bodyPr>
          <a:lstStyle/>
          <a:p>
            <a:pPr algn="ctr"/>
            <a:r>
              <a:rPr lang="en-US" altLang="ja-JP" sz="800" b="1"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代の</a:t>
            </a:r>
            <a:br>
              <a:rPr lang="en-US" altLang="ja-JP" sz="800" b="1" dirty="0">
                <a:latin typeface="Meiryo UI" panose="020B0604030504040204" pitchFamily="50" charset="-128"/>
                <a:ea typeface="Meiryo UI" panose="020B0604030504040204" pitchFamily="50" charset="-128"/>
                <a:cs typeface="Meiryo UI" panose="020B0604030504040204" pitchFamily="50" charset="-128"/>
              </a:rPr>
            </a:br>
            <a:r>
              <a:rPr lang="ja-JP" altLang="en-US" sz="800" b="1" dirty="0">
                <a:latin typeface="Meiryo UI" panose="020B0604030504040204" pitchFamily="50" charset="-128"/>
                <a:ea typeface="Meiryo UI" panose="020B0604030504040204" pitchFamily="50" charset="-128"/>
                <a:cs typeface="Meiryo UI" panose="020B0604030504040204" pitchFamily="50" charset="-128"/>
              </a:rPr>
              <a:t>若い人に</a:t>
            </a:r>
            <a:br>
              <a:rPr lang="en-US" altLang="ja-JP" sz="800" b="1"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800" b="1" dirty="0">
                <a:latin typeface="Meiryo UI" panose="020B0604030504040204" pitchFamily="50" charset="-128"/>
                <a:ea typeface="Meiryo UI" panose="020B0604030504040204" pitchFamily="50" charset="-128"/>
                <a:cs typeface="Meiryo UI" panose="020B0604030504040204" pitchFamily="50" charset="-128"/>
              </a:rPr>
              <a:t>増えています</a:t>
            </a:r>
            <a:endParaRPr kumimoji="1"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E866306E-7C3D-44D6-AE38-D37282E83611}"/>
              </a:ext>
            </a:extLst>
          </p:cNvPr>
          <p:cNvSpPr txBox="1"/>
          <p:nvPr/>
        </p:nvSpPr>
        <p:spPr>
          <a:xfrm>
            <a:off x="3710940" y="10352961"/>
            <a:ext cx="3627755" cy="230832"/>
          </a:xfrm>
          <a:prstGeom prst="rect">
            <a:avLst/>
          </a:prstGeom>
          <a:noFill/>
        </p:spPr>
        <p:txBody>
          <a:bodyPr wrap="square" rtlCol="0">
            <a:spAutoFit/>
          </a:bodyPr>
          <a:lstStyle/>
          <a:p>
            <a:r>
              <a:rPr kumimoji="0"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受付時間</a:t>
            </a:r>
            <a:r>
              <a:rPr kumimoji="0" lang="en-US"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平日</a:t>
            </a:r>
            <a:r>
              <a:rPr kumimoji="0" lang="en-US"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9</a:t>
            </a:r>
            <a:r>
              <a:rPr kumimoji="0"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時～</a:t>
            </a:r>
            <a:r>
              <a:rPr kumimoji="0" lang="en-US"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16</a:t>
            </a:r>
            <a:r>
              <a:rPr kumimoji="0"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時</a:t>
            </a:r>
            <a:r>
              <a:rPr kumimoji="0" lang="en-US"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30</a:t>
            </a:r>
            <a:r>
              <a:rPr kumimoji="0"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分／土曜日</a:t>
            </a:r>
            <a:r>
              <a:rPr kumimoji="0" lang="en-US"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9</a:t>
            </a:r>
            <a:r>
              <a:rPr kumimoji="0"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時～</a:t>
            </a:r>
            <a:r>
              <a:rPr kumimoji="0" lang="en-US"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12</a:t>
            </a:r>
            <a:r>
              <a:rPr kumimoji="0"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時（祝日を除く）</a:t>
            </a:r>
            <a:endParaRPr kumimoji="1" lang="ja-JP" altLang="en-US" sz="900" dirty="0"/>
          </a:p>
        </p:txBody>
      </p:sp>
      <p:sp>
        <p:nvSpPr>
          <p:cNvPr id="6" name="正方形/長方形 5">
            <a:extLst>
              <a:ext uri="{FF2B5EF4-FFF2-40B4-BE49-F238E27FC236}">
                <a16:creationId xmlns:a16="http://schemas.microsoft.com/office/drawing/2014/main" id="{4CF39F19-2E3D-4029-B20B-22BD542F8197}"/>
              </a:ext>
            </a:extLst>
          </p:cNvPr>
          <p:cNvSpPr/>
          <p:nvPr/>
        </p:nvSpPr>
        <p:spPr>
          <a:xfrm>
            <a:off x="149860" y="9871443"/>
            <a:ext cx="1448435" cy="738664"/>
          </a:xfrm>
          <a:prstGeom prst="rect">
            <a:avLst/>
          </a:prstGeom>
        </p:spPr>
        <p:txBody>
          <a:bodyPr wrap="square">
            <a:spAutoFit/>
          </a:bodyPr>
          <a:lstStyle/>
          <a:p>
            <a:pPr defTabSz="986823" eaLnBrk="0" fontAlgn="base" hangingPunct="0">
              <a:spcBef>
                <a:spcPct val="0"/>
              </a:spcBef>
              <a:spcAft>
                <a:spcPct val="0"/>
              </a:spcAft>
            </a:pPr>
            <a:r>
              <a:rPr kumimoji="0" lang="ja-JP" altLang="en-US" sz="1400" b="1"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rPr>
              <a:t>こちらから→</a:t>
            </a:r>
            <a:br>
              <a:rPr kumimoji="0" lang="en-US" altLang="ja-JP" sz="1400" b="1"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rPr>
            </a:br>
            <a:r>
              <a:rPr kumimoji="0" lang="en-US" altLang="ja-JP" sz="1400" b="1"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rPr>
              <a:t>24</a:t>
            </a:r>
            <a:r>
              <a:rPr kumimoji="0" lang="ja-JP" altLang="en-US" sz="1400" b="1"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rPr>
              <a:t>時間</a:t>
            </a:r>
            <a:br>
              <a:rPr kumimoji="0" lang="en-US" altLang="ja-JP" sz="1400" b="1"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rPr>
            </a:br>
            <a:r>
              <a:rPr kumimoji="0" lang="ja-JP" altLang="en-US" sz="1400" b="1"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rPr>
              <a:t>予約できます</a:t>
            </a:r>
          </a:p>
        </p:txBody>
      </p:sp>
      <p:sp>
        <p:nvSpPr>
          <p:cNvPr id="7" name="正方形/長方形 6">
            <a:extLst>
              <a:ext uri="{FF2B5EF4-FFF2-40B4-BE49-F238E27FC236}">
                <a16:creationId xmlns:a16="http://schemas.microsoft.com/office/drawing/2014/main" id="{CCAA957D-A256-4D88-96E9-AFD9AB3469FF}"/>
              </a:ext>
            </a:extLst>
          </p:cNvPr>
          <p:cNvSpPr/>
          <p:nvPr/>
        </p:nvSpPr>
        <p:spPr>
          <a:xfrm>
            <a:off x="1537801" y="9576581"/>
            <a:ext cx="768159" cy="246221"/>
          </a:xfrm>
          <a:prstGeom prst="rect">
            <a:avLst/>
          </a:prstGeom>
        </p:spPr>
        <p:txBody>
          <a:bodyPr wrap="square">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予約用</a:t>
            </a:r>
            <a:r>
              <a:rPr lang="en-US" altLang="ja-JP" sz="1000" b="1" dirty="0">
                <a:latin typeface="メイリオ" panose="020B0604030504040204" pitchFamily="50" charset="-128"/>
                <a:ea typeface="メイリオ" panose="020B0604030504040204" pitchFamily="50" charset="-128"/>
                <a:cs typeface="Meiryo UI" panose="020B0604030504040204" pitchFamily="50" charset="-128"/>
              </a:rPr>
              <a:t>QR</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a:extLst>
              <a:ext uri="{FF2B5EF4-FFF2-40B4-BE49-F238E27FC236}">
                <a16:creationId xmlns:a16="http://schemas.microsoft.com/office/drawing/2014/main" id="{F482353A-9CC6-49B1-860C-4C885AA06835}"/>
              </a:ext>
            </a:extLst>
          </p:cNvPr>
          <p:cNvPicPr>
            <a:picLocks noChangeAspect="1"/>
          </p:cNvPicPr>
          <p:nvPr/>
        </p:nvPicPr>
        <p:blipFill rotWithShape="1">
          <a:blip r:embed="rId9">
            <a:extLst>
              <a:ext uri="{28A0092B-C50C-407E-A947-70E740481C1C}">
                <a14:useLocalDpi xmlns:a14="http://schemas.microsoft.com/office/drawing/2010/main" val="0"/>
              </a:ext>
            </a:extLst>
          </a:blip>
          <a:srcRect l="31564" r="34118" b="27347"/>
          <a:stretch/>
        </p:blipFill>
        <p:spPr>
          <a:xfrm>
            <a:off x="417774" y="2498137"/>
            <a:ext cx="1190046" cy="1124346"/>
          </a:xfrm>
          <a:prstGeom prst="rect">
            <a:avLst/>
          </a:prstGeom>
        </p:spPr>
      </p:pic>
      <p:sp>
        <p:nvSpPr>
          <p:cNvPr id="79" name="正方形/長方形 78">
            <a:extLst>
              <a:ext uri="{FF2B5EF4-FFF2-40B4-BE49-F238E27FC236}">
                <a16:creationId xmlns:a16="http://schemas.microsoft.com/office/drawing/2014/main" id="{2FA8A333-C3DD-45E4-857F-093BD2E97E88}"/>
              </a:ext>
            </a:extLst>
          </p:cNvPr>
          <p:cNvSpPr/>
          <p:nvPr/>
        </p:nvSpPr>
        <p:spPr>
          <a:xfrm>
            <a:off x="3780088" y="7414541"/>
            <a:ext cx="3363031" cy="277283"/>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en-US" altLang="ja-JP" sz="1400" b="1" dirty="0">
                <a:solidFill>
                  <a:schemeClr val="tx1"/>
                </a:solidFill>
                <a:latin typeface="Meiryo UI" panose="020B0604030504040204" pitchFamily="50" charset="-128"/>
                <a:ea typeface="Meiryo UI" panose="020B0604030504040204" pitchFamily="50" charset="-128"/>
              </a:rPr>
              <a:t>HPV</a:t>
            </a:r>
            <a:r>
              <a:rPr lang="ja-JP" altLang="en-US" sz="1400" b="1" dirty="0">
                <a:solidFill>
                  <a:schemeClr val="tx1"/>
                </a:solidFill>
                <a:latin typeface="Meiryo UI" panose="020B0604030504040204" pitchFamily="50" charset="-128"/>
                <a:ea typeface="Meiryo UI" panose="020B0604030504040204" pitchFamily="50" charset="-128"/>
              </a:rPr>
              <a:t>ワクチン接種対象者</a:t>
            </a:r>
            <a:endParaRPr lang="en-US" altLang="ja-JP" sz="1400" b="1" dirty="0">
              <a:solidFill>
                <a:schemeClr val="tx1"/>
              </a:solidFill>
              <a:latin typeface="Meiryo UI" panose="020B0604030504040204" pitchFamily="50" charset="-128"/>
              <a:ea typeface="Meiryo UI" panose="020B0604030504040204" pitchFamily="50" charset="-128"/>
            </a:endParaRPr>
          </a:p>
          <a:p>
            <a:pPr algn="ctr"/>
            <a:endParaRPr kumimoji="1" lang="ja-JP" altLang="en-US" sz="1400" dirty="0">
              <a:solidFill>
                <a:schemeClr val="tx1"/>
              </a:solidFill>
            </a:endParaRPr>
          </a:p>
        </p:txBody>
      </p:sp>
      <p:sp>
        <p:nvSpPr>
          <p:cNvPr id="5" name="正方形/長方形 4">
            <a:extLst>
              <a:ext uri="{FF2B5EF4-FFF2-40B4-BE49-F238E27FC236}">
                <a16:creationId xmlns:a16="http://schemas.microsoft.com/office/drawing/2014/main" id="{B121EB2D-9218-4433-B9E0-72A8649DE490}"/>
              </a:ext>
            </a:extLst>
          </p:cNvPr>
          <p:cNvSpPr/>
          <p:nvPr/>
        </p:nvSpPr>
        <p:spPr>
          <a:xfrm>
            <a:off x="3781425" y="7740240"/>
            <a:ext cx="3778250" cy="1231106"/>
          </a:xfrm>
          <a:prstGeom prst="rect">
            <a:avLst/>
          </a:prstGeom>
        </p:spPr>
        <p:txBody>
          <a:bodyPr>
            <a:spAutoFit/>
          </a:bodyPr>
          <a:lstStyle/>
          <a:p>
            <a:pPr marL="171450" indent="-171450">
              <a:buFont typeface="Wingdings" panose="05000000000000000000" pitchFamily="2" charset="2"/>
              <a:buChar char="l"/>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定期接種</a:t>
            </a:r>
            <a:br>
              <a:rPr lang="en-US" altLang="ja-JP"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b="1" dirty="0">
                <a:solidFill>
                  <a:srgbClr val="FF0066"/>
                </a:solidFill>
                <a:latin typeface="Meiryo UI" panose="020B0604030504040204" pitchFamily="50" charset="-128"/>
                <a:ea typeface="Meiryo UI" panose="020B0604030504040204" pitchFamily="50" charset="-128"/>
                <a:cs typeface="Meiryo UI" panose="020B0604030504040204" pitchFamily="50" charset="-128"/>
              </a:rPr>
              <a:t>小学</a:t>
            </a:r>
            <a:r>
              <a:rPr lang="en-US" altLang="ja-JP" sz="1200" b="1" dirty="0">
                <a:solidFill>
                  <a:srgbClr val="FF0066"/>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b="1" dirty="0">
                <a:solidFill>
                  <a:srgbClr val="FF0066"/>
                </a:solidFill>
                <a:latin typeface="Meiryo UI" panose="020B0604030504040204" pitchFamily="50" charset="-128"/>
                <a:ea typeface="Meiryo UI" panose="020B0604030504040204" pitchFamily="50" charset="-128"/>
                <a:cs typeface="Meiryo UI" panose="020B0604030504040204" pitchFamily="50" charset="-128"/>
              </a:rPr>
              <a:t>年生～高校</a:t>
            </a:r>
            <a:r>
              <a:rPr lang="en-US" altLang="ja-JP" sz="1200" b="1" dirty="0">
                <a:solidFill>
                  <a:srgbClr val="FF0066"/>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FF0066"/>
                </a:solidFill>
                <a:latin typeface="Meiryo UI" panose="020B0604030504040204" pitchFamily="50" charset="-128"/>
                <a:ea typeface="Meiryo UI" panose="020B0604030504040204" pitchFamily="50" charset="-128"/>
                <a:cs typeface="Meiryo UI" panose="020B0604030504040204" pitchFamily="50" charset="-128"/>
              </a:rPr>
              <a:t>年生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相当の女子</a:t>
            </a:r>
            <a:br>
              <a:rPr lang="en-US" altLang="ja-JP"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対象者のみ、定期接種として公費助成が受けられます。</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600"/>
              </a:spcBef>
              <a:buFont typeface="Wingdings" panose="05000000000000000000" pitchFamily="2" charset="2"/>
              <a:buChar char="l"/>
            </a:pPr>
            <a:r>
              <a:rPr lang="ja-JP" altLang="en-US" sz="1400" b="1" dirty="0">
                <a:solidFill>
                  <a:srgbClr val="FF0066"/>
                </a:solidFill>
                <a:latin typeface="Meiryo UI" panose="020B0604030504040204" pitchFamily="50" charset="-128"/>
                <a:ea typeface="Meiryo UI" panose="020B0604030504040204" pitchFamily="50" charset="-128"/>
                <a:cs typeface="Meiryo UI" panose="020B0604030504040204" pitchFamily="50" charset="-128"/>
              </a:rPr>
              <a:t>キャッチアップ</a:t>
            </a:r>
            <a:r>
              <a:rPr lang="ja-JP" altLang="en-US" sz="1200" b="1" dirty="0">
                <a:solidFill>
                  <a:srgbClr val="FF0066"/>
                </a:solidFill>
                <a:latin typeface="Meiryo UI" panose="020B0604030504040204" pitchFamily="50" charset="-128"/>
                <a:ea typeface="Meiryo UI" panose="020B0604030504040204" pitchFamily="50" charset="-128"/>
                <a:cs typeface="Meiryo UI" panose="020B0604030504040204" pitchFamily="50" charset="-128"/>
              </a:rPr>
              <a:t>対象者</a:t>
            </a:r>
            <a:endParaRPr lang="en-US" altLang="ja-JP" sz="1200" b="1"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dirty="0">
                <a:solidFill>
                  <a:srgbClr val="FF0066"/>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詳しくは裏面をご覧ください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71" name="角丸四角形 57">
            <a:extLst>
              <a:ext uri="{FF2B5EF4-FFF2-40B4-BE49-F238E27FC236}">
                <a16:creationId xmlns:a16="http://schemas.microsoft.com/office/drawing/2014/main" id="{96185D1E-4176-4B7A-A275-CD4FE26B17AF}"/>
              </a:ext>
            </a:extLst>
          </p:cNvPr>
          <p:cNvSpPr/>
          <p:nvPr/>
        </p:nvSpPr>
        <p:spPr>
          <a:xfrm>
            <a:off x="6329200" y="9387279"/>
            <a:ext cx="811744" cy="213120"/>
          </a:xfrm>
          <a:prstGeom prst="round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裏面へ⇒</a:t>
            </a:r>
          </a:p>
        </p:txBody>
      </p:sp>
      <p:graphicFrame>
        <p:nvGraphicFramePr>
          <p:cNvPr id="72" name="表 71">
            <a:extLst>
              <a:ext uri="{FF2B5EF4-FFF2-40B4-BE49-F238E27FC236}">
                <a16:creationId xmlns:a16="http://schemas.microsoft.com/office/drawing/2014/main" id="{866FB7E5-5833-4798-B123-0BA3CEBA1656}"/>
              </a:ext>
            </a:extLst>
          </p:cNvPr>
          <p:cNvGraphicFramePr>
            <a:graphicFrameLocks noGrp="1"/>
          </p:cNvGraphicFramePr>
          <p:nvPr>
            <p:extLst>
              <p:ext uri="{D42A27DB-BD31-4B8C-83A1-F6EECF244321}">
                <p14:modId xmlns:p14="http://schemas.microsoft.com/office/powerpoint/2010/main" val="2643674701"/>
              </p:ext>
            </p:extLst>
          </p:nvPr>
        </p:nvGraphicFramePr>
        <p:xfrm>
          <a:off x="0" y="4032869"/>
          <a:ext cx="7559675" cy="833973"/>
        </p:xfrm>
        <a:graphic>
          <a:graphicData uri="http://schemas.openxmlformats.org/drawingml/2006/table">
            <a:tbl>
              <a:tblPr firstRow="1" bandRow="1">
                <a:tableStyleId>{72833802-FEF1-4C79-8D5D-14CF1EAF98D9}</a:tableStyleId>
              </a:tblPr>
              <a:tblGrid>
                <a:gridCol w="2393622">
                  <a:extLst>
                    <a:ext uri="{9D8B030D-6E8A-4147-A177-3AD203B41FA5}">
                      <a16:colId xmlns:a16="http://schemas.microsoft.com/office/drawing/2014/main" val="3078047888"/>
                    </a:ext>
                  </a:extLst>
                </a:gridCol>
                <a:gridCol w="2870591">
                  <a:extLst>
                    <a:ext uri="{9D8B030D-6E8A-4147-A177-3AD203B41FA5}">
                      <a16:colId xmlns:a16="http://schemas.microsoft.com/office/drawing/2014/main" val="4022958259"/>
                    </a:ext>
                  </a:extLst>
                </a:gridCol>
                <a:gridCol w="2295462">
                  <a:extLst>
                    <a:ext uri="{9D8B030D-6E8A-4147-A177-3AD203B41FA5}">
                      <a16:colId xmlns:a16="http://schemas.microsoft.com/office/drawing/2014/main" val="3132455606"/>
                    </a:ext>
                  </a:extLst>
                </a:gridCol>
              </a:tblGrid>
              <a:tr h="0">
                <a:tc>
                  <a:txBody>
                    <a:bodyPr/>
                    <a:lstStyle/>
                    <a:p>
                      <a:pPr algn="ctr"/>
                      <a:r>
                        <a:rPr kumimoji="1" lang="ja-JP" altLang="en-US" sz="1600" b="1" baseline="0" dirty="0">
                          <a:latin typeface="+mj-lt"/>
                        </a:rPr>
                        <a:t>開催日</a:t>
                      </a:r>
                      <a:endParaRPr kumimoji="1" lang="en-US" altLang="ja-JP" sz="1600" b="1" baseline="0" dirty="0">
                        <a:latin typeface="+mj-lt"/>
                        <a:ea typeface="+mn-ea"/>
                      </a:endParaRPr>
                    </a:p>
                  </a:txBody>
                  <a:tcPr marL="36000" marR="36000" marT="36000" marB="36000" anchor="ctr"/>
                </a:tc>
                <a:tc>
                  <a:txBody>
                    <a:bodyPr/>
                    <a:lstStyle/>
                    <a:p>
                      <a:pPr algn="ctr"/>
                      <a:r>
                        <a:rPr kumimoji="1" lang="ja-JP" altLang="en-US" sz="1600" b="1" baseline="0" dirty="0">
                          <a:latin typeface="+mj-lt"/>
                        </a:rPr>
                        <a:t>時間</a:t>
                      </a:r>
                    </a:p>
                  </a:txBody>
                  <a:tcPr marL="36000" marR="36000" marT="36000" marB="36000" anchor="ctr"/>
                </a:tc>
                <a:tc>
                  <a:txBody>
                    <a:bodyPr/>
                    <a:lstStyle/>
                    <a:p>
                      <a:pPr algn="ctr"/>
                      <a:r>
                        <a:rPr kumimoji="1" lang="ja-JP" altLang="en-US" sz="1400" b="1" baseline="0" dirty="0">
                          <a:latin typeface="+mj-lt"/>
                        </a:rPr>
                        <a:t>申込締切</a:t>
                      </a:r>
                      <a:endParaRPr kumimoji="1" lang="ja-JP" altLang="en-US" sz="1400" b="1" baseline="0" dirty="0">
                        <a:latin typeface="+mj-lt"/>
                        <a:ea typeface="+mn-ea"/>
                      </a:endParaRPr>
                    </a:p>
                  </a:txBody>
                  <a:tcPr marL="36000" marR="36000" marT="36000" marB="36000" anchor="ctr"/>
                </a:tc>
                <a:extLst>
                  <a:ext uri="{0D108BD9-81ED-4DB2-BD59-A6C34878D82A}">
                    <a16:rowId xmlns:a16="http://schemas.microsoft.com/office/drawing/2014/main" val="1019966051"/>
                  </a:ext>
                </a:extLst>
              </a:tr>
              <a:tr h="518133">
                <a:tc>
                  <a:txBody>
                    <a:bodyPr/>
                    <a:lstStyle/>
                    <a:p>
                      <a:pPr algn="ctr"/>
                      <a:r>
                        <a:rPr kumimoji="1" lang="en-US" altLang="ja-JP" sz="2200" b="1" baseline="0" dirty="0">
                          <a:latin typeface="+mj-lt"/>
                        </a:rPr>
                        <a:t>6</a:t>
                      </a:r>
                      <a:r>
                        <a:rPr kumimoji="1" lang="ja-JP" altLang="en-US" sz="2200" b="1" baseline="0" dirty="0">
                          <a:latin typeface="+mj-lt"/>
                        </a:rPr>
                        <a:t>月</a:t>
                      </a:r>
                      <a:r>
                        <a:rPr kumimoji="1" lang="en-US" altLang="ja-JP" sz="2200" b="1" baseline="0" dirty="0">
                          <a:latin typeface="+mj-lt"/>
                        </a:rPr>
                        <a:t>18</a:t>
                      </a:r>
                      <a:r>
                        <a:rPr kumimoji="1" lang="ja-JP" altLang="en-US" sz="2200" b="1" baseline="0" dirty="0">
                          <a:latin typeface="+mj-lt"/>
                        </a:rPr>
                        <a:t>日（土）</a:t>
                      </a:r>
                      <a:endParaRPr kumimoji="1" lang="en-US" altLang="ja-JP" sz="2200" b="1" baseline="0" dirty="0">
                        <a:latin typeface="+mj-lt"/>
                        <a:ea typeface="+mn-ea"/>
                      </a:endParaRPr>
                    </a:p>
                  </a:txBody>
                  <a:tcPr marL="36000" marR="36000" marT="36000" marB="36000" anchor="ctr"/>
                </a:tc>
                <a:tc>
                  <a:txBody>
                    <a:bodyPr/>
                    <a:lstStyle/>
                    <a:p>
                      <a:pPr algn="ctr"/>
                      <a:r>
                        <a:rPr kumimoji="1" lang="en-US" altLang="ja-JP" sz="2000" b="1" baseline="0" dirty="0">
                          <a:latin typeface="+mj-lt"/>
                        </a:rPr>
                        <a:t>9</a:t>
                      </a:r>
                      <a:r>
                        <a:rPr kumimoji="1" lang="ja-JP" altLang="en-US" sz="2000" b="1" baseline="0" dirty="0">
                          <a:latin typeface="+mj-lt"/>
                        </a:rPr>
                        <a:t>時</a:t>
                      </a:r>
                      <a:r>
                        <a:rPr kumimoji="1" lang="en-US" altLang="ja-JP" sz="2000" b="1" baseline="0" dirty="0">
                          <a:latin typeface="+mj-lt"/>
                        </a:rPr>
                        <a:t>30</a:t>
                      </a:r>
                      <a:r>
                        <a:rPr kumimoji="1" lang="ja-JP" altLang="en-US" sz="2000" b="1" baseline="0" dirty="0">
                          <a:latin typeface="+mj-lt"/>
                        </a:rPr>
                        <a:t>分～</a:t>
                      </a:r>
                      <a:r>
                        <a:rPr kumimoji="1" lang="en-US" altLang="ja-JP" sz="2000" b="1" baseline="0" dirty="0">
                          <a:latin typeface="+mj-lt"/>
                        </a:rPr>
                        <a:t>11</a:t>
                      </a:r>
                      <a:r>
                        <a:rPr kumimoji="1" lang="ja-JP" altLang="en-US" sz="2000" b="1" baseline="0" dirty="0">
                          <a:latin typeface="+mj-lt"/>
                        </a:rPr>
                        <a:t>時</a:t>
                      </a:r>
                      <a:r>
                        <a:rPr kumimoji="1" lang="en-US" altLang="ja-JP" sz="2000" b="1" baseline="0" dirty="0">
                          <a:latin typeface="+mj-lt"/>
                        </a:rPr>
                        <a:t>50</a:t>
                      </a:r>
                      <a:r>
                        <a:rPr kumimoji="1" lang="ja-JP" altLang="en-US" sz="2000" b="1" baseline="0" dirty="0">
                          <a:latin typeface="+mj-lt"/>
                        </a:rPr>
                        <a:t>分</a:t>
                      </a:r>
                      <a:endParaRPr kumimoji="1" lang="ja-JP" altLang="en-US" sz="2000" b="1" baseline="0" dirty="0">
                        <a:latin typeface="+mj-lt"/>
                        <a:ea typeface="+mn-ea"/>
                      </a:endParaRPr>
                    </a:p>
                  </a:txBody>
                  <a:tcPr marL="36000" marR="36000" marT="36000" marB="36000" anchor="ctr"/>
                </a:tc>
                <a:tc>
                  <a:txBody>
                    <a:bodyPr/>
                    <a:lstStyle/>
                    <a:p>
                      <a:pPr algn="ctr"/>
                      <a:r>
                        <a:rPr kumimoji="1" lang="en-US" altLang="ja-JP" sz="1600" b="1" baseline="0" dirty="0">
                          <a:latin typeface="+mj-lt"/>
                        </a:rPr>
                        <a:t> 6</a:t>
                      </a:r>
                      <a:r>
                        <a:rPr kumimoji="1" lang="ja-JP" altLang="en-US" sz="1600" b="1" baseline="0" dirty="0">
                          <a:latin typeface="+mj-lt"/>
                        </a:rPr>
                        <a:t>月</a:t>
                      </a:r>
                      <a:r>
                        <a:rPr kumimoji="1" lang="en-US" altLang="ja-JP" sz="1600" b="1" baseline="0" dirty="0">
                          <a:latin typeface="+mj-lt"/>
                        </a:rPr>
                        <a:t>10</a:t>
                      </a:r>
                      <a:r>
                        <a:rPr kumimoji="1" lang="ja-JP" altLang="en-US" sz="1600" b="1" baseline="0" dirty="0">
                          <a:latin typeface="+mj-lt"/>
                        </a:rPr>
                        <a:t>日（金）</a:t>
                      </a:r>
                      <a:endParaRPr kumimoji="1" lang="ja-JP" altLang="en-US" sz="1600" b="1" baseline="0" dirty="0">
                        <a:latin typeface="+mj-lt"/>
                        <a:ea typeface="+mn-ea"/>
                      </a:endParaRPr>
                    </a:p>
                  </a:txBody>
                  <a:tcPr marL="36000" marR="36000" marT="36000" marB="36000" anchor="ctr"/>
                </a:tc>
                <a:extLst>
                  <a:ext uri="{0D108BD9-81ED-4DB2-BD59-A6C34878D82A}">
                    <a16:rowId xmlns:a16="http://schemas.microsoft.com/office/drawing/2014/main" val="3039431469"/>
                  </a:ext>
                </a:extLst>
              </a:tr>
            </a:tbl>
          </a:graphicData>
        </a:graphic>
      </p:graphicFrame>
      <p:sp>
        <p:nvSpPr>
          <p:cNvPr id="77" name="テキスト ボックス 76">
            <a:extLst>
              <a:ext uri="{FF2B5EF4-FFF2-40B4-BE49-F238E27FC236}">
                <a16:creationId xmlns:a16="http://schemas.microsoft.com/office/drawing/2014/main" id="{D5CF7A7F-FE53-4EAF-92A6-24258D035D12}"/>
              </a:ext>
            </a:extLst>
          </p:cNvPr>
          <p:cNvSpPr txBox="1"/>
          <p:nvPr/>
        </p:nvSpPr>
        <p:spPr>
          <a:xfrm>
            <a:off x="2343150" y="5015840"/>
            <a:ext cx="2082800" cy="230832"/>
          </a:xfrm>
          <a:prstGeom prst="rect">
            <a:avLst/>
          </a:prstGeom>
          <a:noFill/>
        </p:spPr>
        <p:txBody>
          <a:bodyPr wrap="square" rtlCol="0">
            <a:spAutoFit/>
          </a:bodyPr>
          <a:lstStyle/>
          <a:p>
            <a:pPr algn="r"/>
            <a:r>
              <a:rPr lang="en-US" altLang="ja-JP" sz="900" dirty="0">
                <a:solidFill>
                  <a:srgbClr val="40404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rgbClr val="404040"/>
                </a:solidFill>
                <a:latin typeface="メイリオ" panose="020B0604030504040204" pitchFamily="50" charset="-128"/>
                <a:ea typeface="メイリオ" panose="020B0604030504040204" pitchFamily="50" charset="-128"/>
                <a:cs typeface="メイリオ" panose="020B0604030504040204" pitchFamily="50" charset="-128"/>
              </a:rPr>
              <a:t>定員になり次第、締め切ります。</a:t>
            </a:r>
            <a:endParaRPr lang="en-US" altLang="ja-JP" sz="900" dirty="0">
              <a:solidFill>
                <a:srgbClr val="40404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テキスト ボックス 77">
            <a:extLst>
              <a:ext uri="{FF2B5EF4-FFF2-40B4-BE49-F238E27FC236}">
                <a16:creationId xmlns:a16="http://schemas.microsoft.com/office/drawing/2014/main" id="{36C3FDA3-A995-4C8F-83B2-6316585A81EB}"/>
              </a:ext>
            </a:extLst>
          </p:cNvPr>
          <p:cNvSpPr txBox="1"/>
          <p:nvPr/>
        </p:nvSpPr>
        <p:spPr>
          <a:xfrm>
            <a:off x="142875" y="4956777"/>
            <a:ext cx="2571750" cy="251795"/>
          </a:xfrm>
          <a:prstGeom prst="rect">
            <a:avLst/>
          </a:prstGeom>
          <a:noFill/>
          <a:ln>
            <a:noFill/>
          </a:ln>
        </p:spPr>
        <p:txBody>
          <a:bodyPr wrap="square" tIns="36000" bIns="0" rtlCol="0">
            <a:spAutoFit/>
          </a:bodyPr>
          <a:lstStyle/>
          <a:p>
            <a:pPr marL="200025" indent="-200025" algn="just">
              <a:buFont typeface="メイリオ" panose="020B0604030504040204" pitchFamily="50" charset="-128"/>
              <a:buChar char="※"/>
            </a:pPr>
            <a:r>
              <a:rPr lang="ja-JP" altLang="en-US" sz="1400" b="1" dirty="0">
                <a:latin typeface="+mn-ea"/>
                <a:cs typeface="メイリオ" panose="020B0604030504040204" pitchFamily="50" charset="-128"/>
              </a:rPr>
              <a:t>先着</a:t>
            </a:r>
            <a:r>
              <a:rPr lang="en-US" altLang="ja-JP" sz="1400" b="1" dirty="0">
                <a:latin typeface="+mn-ea"/>
                <a:cs typeface="メイリオ" panose="020B0604030504040204" pitchFamily="50" charset="-128"/>
              </a:rPr>
              <a:t>40</a:t>
            </a:r>
            <a:r>
              <a:rPr lang="ja-JP" altLang="en-US" sz="1400" b="1" dirty="0">
                <a:latin typeface="+mn-ea"/>
                <a:cs typeface="メイリオ" panose="020B0604030504040204" pitchFamily="50" charset="-128"/>
              </a:rPr>
              <a:t>名様・参加費無料</a:t>
            </a:r>
          </a:p>
        </p:txBody>
      </p:sp>
      <p:sp>
        <p:nvSpPr>
          <p:cNvPr id="80" name="正方形/長方形 79">
            <a:extLst>
              <a:ext uri="{FF2B5EF4-FFF2-40B4-BE49-F238E27FC236}">
                <a16:creationId xmlns:a16="http://schemas.microsoft.com/office/drawing/2014/main" id="{EB032994-2F4A-47E5-93D6-1F8A14F8CA32}"/>
              </a:ext>
            </a:extLst>
          </p:cNvPr>
          <p:cNvSpPr/>
          <p:nvPr/>
        </p:nvSpPr>
        <p:spPr>
          <a:xfrm>
            <a:off x="2017396" y="3405086"/>
            <a:ext cx="4692650" cy="469359"/>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a:spcBef>
                <a:spcPts val="300"/>
              </a:spcBef>
              <a:buFont typeface="Wingdings" panose="05000000000000000000" pitchFamily="2" charset="2"/>
              <a:buChar char="Ø"/>
            </a:pPr>
            <a:r>
              <a:rPr lang="ja-JP" altLang="en-US" sz="1400" b="1" dirty="0">
                <a:solidFill>
                  <a:schemeClr val="tx1">
                    <a:lumMod val="85000"/>
                    <a:lumOff val="15000"/>
                  </a:schemeClr>
                </a:solidFill>
                <a:latin typeface="+mn-ea"/>
                <a:cs typeface="Meiryo UI" panose="020B0604030504040204" pitchFamily="50" charset="-128"/>
              </a:rPr>
              <a:t>当日、講演を聴いたあと、</a:t>
            </a:r>
            <a:r>
              <a:rPr lang="en-US" altLang="ja-JP" sz="1400" b="1" dirty="0">
                <a:solidFill>
                  <a:schemeClr val="tx1">
                    <a:lumMod val="85000"/>
                    <a:lumOff val="15000"/>
                  </a:schemeClr>
                </a:solidFill>
                <a:latin typeface="+mn-ea"/>
                <a:cs typeface="Meiryo UI" panose="020B0604030504040204" pitchFamily="50" charset="-128"/>
              </a:rPr>
              <a:t>HPV</a:t>
            </a:r>
            <a:r>
              <a:rPr lang="ja-JP" altLang="en-US" sz="1400" b="1" dirty="0">
                <a:solidFill>
                  <a:schemeClr val="tx1">
                    <a:lumMod val="85000"/>
                    <a:lumOff val="15000"/>
                  </a:schemeClr>
                </a:solidFill>
                <a:latin typeface="+mn-ea"/>
                <a:cs typeface="Meiryo UI" panose="020B0604030504040204" pitchFamily="50" charset="-128"/>
              </a:rPr>
              <a:t>ワクチンの接種ができます。</a:t>
            </a:r>
            <a:br>
              <a:rPr lang="en-US" altLang="ja-JP" sz="1400" b="1" dirty="0">
                <a:solidFill>
                  <a:schemeClr val="tx1">
                    <a:lumMod val="85000"/>
                    <a:lumOff val="15000"/>
                  </a:schemeClr>
                </a:solidFill>
                <a:latin typeface="+mn-ea"/>
                <a:cs typeface="Meiryo UI" panose="020B0604030504040204" pitchFamily="50" charset="-128"/>
              </a:rPr>
            </a:br>
            <a:r>
              <a:rPr lang="en-US" altLang="ja-JP" sz="1050" b="1" dirty="0">
                <a:solidFill>
                  <a:schemeClr val="tx1">
                    <a:lumMod val="85000"/>
                    <a:lumOff val="15000"/>
                  </a:schemeClr>
                </a:solidFill>
                <a:latin typeface="+mn-ea"/>
                <a:cs typeface="Meiryo UI" panose="020B0604030504040204" pitchFamily="50" charset="-128"/>
              </a:rPr>
              <a:t>Web</a:t>
            </a:r>
            <a:r>
              <a:rPr lang="ja-JP" altLang="en-US" sz="1050" b="1" dirty="0">
                <a:solidFill>
                  <a:schemeClr val="tx1">
                    <a:lumMod val="85000"/>
                    <a:lumOff val="15000"/>
                  </a:schemeClr>
                </a:solidFill>
                <a:latin typeface="+mn-ea"/>
                <a:cs typeface="Meiryo UI" panose="020B0604030504040204" pitchFamily="50" charset="-128"/>
              </a:rPr>
              <a:t>申込みフォームよりご予約いただくか、予約センターまでご連絡ください。</a:t>
            </a:r>
            <a:endParaRPr lang="en-US" altLang="ja-JP" sz="1050" b="1" dirty="0">
              <a:solidFill>
                <a:schemeClr val="tx1">
                  <a:lumMod val="85000"/>
                  <a:lumOff val="15000"/>
                </a:schemeClr>
              </a:solidFill>
              <a:latin typeface="+mn-ea"/>
              <a:cs typeface="Meiryo UI" panose="020B0604030504040204" pitchFamily="50" charset="-128"/>
            </a:endParaRPr>
          </a:p>
        </p:txBody>
      </p:sp>
      <p:sp>
        <p:nvSpPr>
          <p:cNvPr id="81" name="角丸四角形 68">
            <a:extLst>
              <a:ext uri="{FF2B5EF4-FFF2-40B4-BE49-F238E27FC236}">
                <a16:creationId xmlns:a16="http://schemas.microsoft.com/office/drawing/2014/main" id="{C0AD73C9-D767-4631-AC11-1AE4B1ECF925}"/>
              </a:ext>
            </a:extLst>
          </p:cNvPr>
          <p:cNvSpPr/>
          <p:nvPr/>
        </p:nvSpPr>
        <p:spPr>
          <a:xfrm>
            <a:off x="5648868" y="649605"/>
            <a:ext cx="1767522" cy="2880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414" b="1" dirty="0">
                <a:latin typeface="メイリオ" panose="020B0604030504040204" pitchFamily="50" charset="-128"/>
                <a:ea typeface="メイリオ" panose="020B0604030504040204" pitchFamily="50" charset="-128"/>
                <a:cs typeface="Meiryo UI" panose="020B0604030504040204" pitchFamily="50" charset="-128"/>
              </a:rPr>
              <a:t>完全予約制</a:t>
            </a:r>
          </a:p>
        </p:txBody>
      </p:sp>
      <p:sp>
        <p:nvSpPr>
          <p:cNvPr id="82" name="角丸四角形 54">
            <a:extLst>
              <a:ext uri="{FF2B5EF4-FFF2-40B4-BE49-F238E27FC236}">
                <a16:creationId xmlns:a16="http://schemas.microsoft.com/office/drawing/2014/main" id="{D6CA4741-1882-4F0E-9E56-C96E420EBECF}"/>
              </a:ext>
            </a:extLst>
          </p:cNvPr>
          <p:cNvSpPr/>
          <p:nvPr/>
        </p:nvSpPr>
        <p:spPr>
          <a:xfrm>
            <a:off x="3824403" y="648526"/>
            <a:ext cx="1751607" cy="288000"/>
          </a:xfrm>
          <a:prstGeom prst="roundRect">
            <a:avLst/>
          </a:prstGeom>
          <a:solidFill>
            <a:srgbClr val="FF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2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イベントのお知らせ</a:t>
            </a:r>
          </a:p>
        </p:txBody>
      </p:sp>
      <p:pic>
        <p:nvPicPr>
          <p:cNvPr id="84" name="図 83">
            <a:extLst>
              <a:ext uri="{FF2B5EF4-FFF2-40B4-BE49-F238E27FC236}">
                <a16:creationId xmlns:a16="http://schemas.microsoft.com/office/drawing/2014/main" id="{E1E910F3-F75A-4B07-BC3E-9A2E7015AB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60878" y="3159673"/>
            <a:ext cx="704762" cy="704762"/>
          </a:xfrm>
          <a:prstGeom prst="rect">
            <a:avLst/>
          </a:prstGeom>
        </p:spPr>
      </p:pic>
      <p:sp>
        <p:nvSpPr>
          <p:cNvPr id="85" name="正方形/長方形 84">
            <a:extLst>
              <a:ext uri="{FF2B5EF4-FFF2-40B4-BE49-F238E27FC236}">
                <a16:creationId xmlns:a16="http://schemas.microsoft.com/office/drawing/2014/main" id="{48E03AEB-4465-4BF8-82AA-3F81E3202D5C}"/>
              </a:ext>
            </a:extLst>
          </p:cNvPr>
          <p:cNvSpPr/>
          <p:nvPr/>
        </p:nvSpPr>
        <p:spPr>
          <a:xfrm>
            <a:off x="5921154" y="2784425"/>
            <a:ext cx="1617566" cy="400110"/>
          </a:xfrm>
          <a:prstGeom prst="rect">
            <a:avLst/>
          </a:prstGeom>
        </p:spPr>
        <p:txBody>
          <a:bodyPr wrap="square">
            <a:spAutoFit/>
          </a:bodyPr>
          <a:lstStyle/>
          <a:p>
            <a:pPr algn="ct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Woman</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Health</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イベント</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YouTube</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動画 </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QR</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70054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229181" y="193713"/>
            <a:ext cx="7079670" cy="3915540"/>
          </a:xfrm>
          <a:prstGeom prst="rect">
            <a:avLst/>
          </a:prstGeom>
          <a:solidFill>
            <a:srgbClr val="FFE7F3"/>
          </a:solidFill>
          <a:ln w="28575">
            <a:solidFill>
              <a:srgbClr val="FF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角丸四角形 54"/>
          <p:cNvSpPr/>
          <p:nvPr/>
        </p:nvSpPr>
        <p:spPr>
          <a:xfrm>
            <a:off x="336464" y="492896"/>
            <a:ext cx="1429459" cy="249540"/>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69B4"/>
              </a:solidFill>
            </a:endParaRPr>
          </a:p>
        </p:txBody>
      </p:sp>
      <p:sp>
        <p:nvSpPr>
          <p:cNvPr id="57" name="テキスト ボックス 56"/>
          <p:cNvSpPr txBox="1"/>
          <p:nvPr/>
        </p:nvSpPr>
        <p:spPr>
          <a:xfrm>
            <a:off x="320340" y="493828"/>
            <a:ext cx="1748316" cy="276999"/>
          </a:xfrm>
          <a:prstGeom prst="rect">
            <a:avLst/>
          </a:prstGeom>
          <a:noFill/>
        </p:spPr>
        <p:txBody>
          <a:bodyPr wrap="square" rtlCol="0">
            <a:spAutoFit/>
          </a:bodyPr>
          <a:lstStyle/>
          <a:p>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9:00</a:t>
            </a: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受付開始</a:t>
            </a:r>
          </a:p>
        </p:txBody>
      </p:sp>
      <p:sp>
        <p:nvSpPr>
          <p:cNvPr id="69" name="テキスト ボックス 68"/>
          <p:cNvSpPr txBox="1"/>
          <p:nvPr/>
        </p:nvSpPr>
        <p:spPr>
          <a:xfrm>
            <a:off x="341810" y="1790947"/>
            <a:ext cx="3124698" cy="370358"/>
          </a:xfrm>
          <a:prstGeom prst="rect">
            <a:avLst/>
          </a:prstGeom>
          <a:noFill/>
        </p:spPr>
        <p:txBody>
          <a:bodyPr wrap="square" rtlCol="0">
            <a:spAutoFit/>
          </a:bodyPr>
          <a:lstStyle/>
          <a:p>
            <a:pPr>
              <a:lnSpc>
                <a:spcPct val="150000"/>
              </a:lnSpc>
            </a:pPr>
            <a:r>
              <a:rPr lang="ja-JP" altLang="en-US" sz="14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正しく学ぶ　子宮頸がんと</a:t>
            </a:r>
            <a:r>
              <a:rPr lang="en-US" altLang="ja-JP" sz="14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HPV</a:t>
            </a:r>
            <a:r>
              <a:rPr lang="ja-JP" altLang="en-US" sz="14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ワクチン</a:t>
            </a:r>
          </a:p>
        </p:txBody>
      </p:sp>
      <p:sp>
        <p:nvSpPr>
          <p:cNvPr id="72" name="正方形/長方形 71"/>
          <p:cNvSpPr/>
          <p:nvPr/>
        </p:nvSpPr>
        <p:spPr>
          <a:xfrm>
            <a:off x="617133" y="2195237"/>
            <a:ext cx="2903896" cy="246221"/>
          </a:xfrm>
          <a:prstGeom prst="rect">
            <a:avLst/>
          </a:prstGeom>
        </p:spPr>
        <p:txBody>
          <a:bodyPr wrap="square">
            <a:spAutoFit/>
          </a:bodyPr>
          <a:lstStyle/>
          <a:p>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聖隷健康診断センター　入駒麻希　医師　</a:t>
            </a:r>
            <a:endParaRPr lang="en-US" altLang="zh-TW"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テキスト ボックス 82"/>
          <p:cNvSpPr txBox="1"/>
          <p:nvPr/>
        </p:nvSpPr>
        <p:spPr>
          <a:xfrm>
            <a:off x="443278" y="61847"/>
            <a:ext cx="1902197" cy="276999"/>
          </a:xfrm>
          <a:prstGeom prst="rect">
            <a:avLst/>
          </a:prstGeom>
          <a:solidFill>
            <a:srgbClr val="FF69B4"/>
          </a:solidFill>
          <a:ln>
            <a:noFill/>
          </a:ln>
        </p:spPr>
        <p:txBody>
          <a:bodyPr wrap="square" rtlCol="0" anchor="b">
            <a:spAutoFit/>
          </a:bodyPr>
          <a:lstStyle/>
          <a:p>
            <a:pPr algn="ct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タイムスケジュール</a:t>
            </a:r>
            <a:endPar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8" name="角丸四角形 97"/>
          <p:cNvSpPr/>
          <p:nvPr/>
        </p:nvSpPr>
        <p:spPr>
          <a:xfrm>
            <a:off x="336463" y="1486060"/>
            <a:ext cx="2457295" cy="249540"/>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69B4"/>
              </a:solidFill>
            </a:endParaRPr>
          </a:p>
        </p:txBody>
      </p:sp>
      <p:sp>
        <p:nvSpPr>
          <p:cNvPr id="99" name="テキスト ボックス 98"/>
          <p:cNvSpPr txBox="1"/>
          <p:nvPr/>
        </p:nvSpPr>
        <p:spPr>
          <a:xfrm>
            <a:off x="311714" y="1486992"/>
            <a:ext cx="2803936" cy="276999"/>
          </a:xfrm>
          <a:prstGeom prst="rect">
            <a:avLst/>
          </a:prstGeom>
          <a:noFill/>
        </p:spPr>
        <p:txBody>
          <a:bodyPr wrap="square" rtlCol="0">
            <a:spAutoFit/>
          </a:bodyPr>
          <a:lstStyle/>
          <a:p>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①</a:t>
            </a:r>
            <a:r>
              <a:rPr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9:30</a:t>
            </a: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10:15</a:t>
            </a: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婦人科医師 講演</a:t>
            </a:r>
          </a:p>
        </p:txBody>
      </p:sp>
      <p:sp>
        <p:nvSpPr>
          <p:cNvPr id="52" name="正方形/長方形 51"/>
          <p:cNvSpPr/>
          <p:nvPr/>
        </p:nvSpPr>
        <p:spPr>
          <a:xfrm>
            <a:off x="347190" y="757407"/>
            <a:ext cx="2903896" cy="553998"/>
          </a:xfrm>
          <a:prstGeom prst="rect">
            <a:avLst/>
          </a:prstGeom>
        </p:spPr>
        <p:txBody>
          <a:bodyPr wrap="square">
            <a:spAutoFit/>
          </a:bodyPr>
          <a:lstStyle/>
          <a:p>
            <a:pPr>
              <a:lnSpc>
                <a:spcPct val="150000"/>
              </a:lnSpc>
            </a:pP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4F</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で受付を行います。</a:t>
            </a:r>
          </a:p>
          <a:p>
            <a:pPr>
              <a:lnSpc>
                <a:spcPct val="150000"/>
              </a:lnSpc>
            </a:pP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エレベーターで直接</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4F</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へお越しください。</a:t>
            </a:r>
            <a:endParaRPr lang="en-US" altLang="zh-TW"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336463" y="2908513"/>
            <a:ext cx="2570638" cy="249540"/>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69B4"/>
              </a:solidFill>
            </a:endParaRPr>
          </a:p>
        </p:txBody>
      </p:sp>
      <p:sp>
        <p:nvSpPr>
          <p:cNvPr id="56" name="テキスト ボックス 55"/>
          <p:cNvSpPr txBox="1"/>
          <p:nvPr/>
        </p:nvSpPr>
        <p:spPr>
          <a:xfrm>
            <a:off x="326823" y="2915143"/>
            <a:ext cx="2659026" cy="276999"/>
          </a:xfrm>
          <a:prstGeom prst="rect">
            <a:avLst/>
          </a:prstGeom>
          <a:noFill/>
        </p:spPr>
        <p:txBody>
          <a:bodyPr wrap="square" rtlCol="0">
            <a:spAutoFit/>
          </a:bodyPr>
          <a:lstStyle/>
          <a:p>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②</a:t>
            </a:r>
            <a:r>
              <a:rPr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10:30</a:t>
            </a: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11:15</a:t>
            </a: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管理栄養士 講演</a:t>
            </a:r>
          </a:p>
        </p:txBody>
      </p:sp>
      <p:sp>
        <p:nvSpPr>
          <p:cNvPr id="61" name="テキスト ボックス 60"/>
          <p:cNvSpPr txBox="1"/>
          <p:nvPr/>
        </p:nvSpPr>
        <p:spPr>
          <a:xfrm>
            <a:off x="340683" y="3271680"/>
            <a:ext cx="3124698" cy="370358"/>
          </a:xfrm>
          <a:prstGeom prst="rect">
            <a:avLst/>
          </a:prstGeom>
          <a:noFill/>
        </p:spPr>
        <p:txBody>
          <a:bodyPr wrap="square" rtlCol="0">
            <a:spAutoFit/>
          </a:bodyPr>
          <a:lstStyle/>
          <a:p>
            <a:pPr>
              <a:lnSpc>
                <a:spcPct val="150000"/>
              </a:lnSpc>
            </a:pPr>
            <a:r>
              <a:rPr lang="ja-JP" altLang="en-US" sz="14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食がつくるあなたの未来</a:t>
            </a:r>
            <a:endParaRPr lang="en-US" altLang="ja-JP" sz="14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617133" y="3657399"/>
            <a:ext cx="2903896" cy="246221"/>
          </a:xfrm>
          <a:prstGeom prst="rect">
            <a:avLst/>
          </a:prstGeom>
        </p:spPr>
        <p:txBody>
          <a:bodyPr wrap="square">
            <a:spAutoFit/>
          </a:bodyPr>
          <a:lstStyle/>
          <a:p>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聖隷健康診断センター　管理栄養士　</a:t>
            </a:r>
            <a:endParaRPr lang="en-US" altLang="zh-TW"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3937534" y="1433197"/>
            <a:ext cx="3528547" cy="553998"/>
          </a:xfrm>
          <a:prstGeom prst="rect">
            <a:avLst/>
          </a:prstGeom>
          <a:noFill/>
        </p:spPr>
        <p:txBody>
          <a:bodyPr wrap="square" rtlCol="0">
            <a:spAutoFit/>
          </a:bodyPr>
          <a:lstStyle/>
          <a:p>
            <a:r>
              <a:rPr lang="ja-JP" altLang="en-US" sz="10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■相談コーナー</a:t>
            </a:r>
            <a:endParaRPr lang="en-US" altLang="ja-JP" sz="10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ピンクリボンアドバイザー</a:t>
            </a:r>
            <a:r>
              <a:rPr lang="en-US" altLang="ja-JP" sz="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など、</a:t>
            </a:r>
            <a:endParaRPr lang="en-US" altLang="ja-JP" sz="10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レディスフロアの専門スタッフに相談ができます　</a:t>
            </a:r>
            <a:endParaRPr lang="en-US" altLang="ja-JP" sz="10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角丸四角形 74"/>
          <p:cNvSpPr/>
          <p:nvPr/>
        </p:nvSpPr>
        <p:spPr>
          <a:xfrm>
            <a:off x="3949668" y="491964"/>
            <a:ext cx="3030302" cy="429372"/>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69B4"/>
              </a:solidFill>
            </a:endParaRPr>
          </a:p>
        </p:txBody>
      </p:sp>
      <p:sp>
        <p:nvSpPr>
          <p:cNvPr id="76" name="テキスト ボックス 75"/>
          <p:cNvSpPr txBox="1"/>
          <p:nvPr/>
        </p:nvSpPr>
        <p:spPr>
          <a:xfrm>
            <a:off x="3924918" y="492896"/>
            <a:ext cx="3383932" cy="461665"/>
          </a:xfrm>
          <a:prstGeom prst="rect">
            <a:avLst/>
          </a:prstGeom>
          <a:noFill/>
        </p:spPr>
        <p:txBody>
          <a:bodyPr wrap="square" rtlCol="0">
            <a:spAutoFit/>
          </a:bodyPr>
          <a:lstStyle/>
          <a:p>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③</a:t>
            </a:r>
            <a:r>
              <a:rPr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11:15</a:t>
            </a: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11:50</a:t>
            </a:r>
          </a:p>
          <a:p>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HPV</a:t>
            </a:r>
            <a:r>
              <a:rPr lang="ja-JP" altLang="en-US" sz="1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ワクチン接種・相談コーナー</a:t>
            </a:r>
            <a:r>
              <a:rPr lang="ja-JP" altLang="en-US" sz="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（希望者のみ）</a:t>
            </a:r>
            <a:endParaRPr lang="ja-JP" altLang="en-US" sz="1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テキスト ボックス 76"/>
          <p:cNvSpPr txBox="1"/>
          <p:nvPr/>
        </p:nvSpPr>
        <p:spPr>
          <a:xfrm>
            <a:off x="4075413" y="1951845"/>
            <a:ext cx="3528547" cy="338554"/>
          </a:xfrm>
          <a:prstGeom prst="rect">
            <a:avLst/>
          </a:prstGeom>
          <a:noFill/>
        </p:spPr>
        <p:txBody>
          <a:bodyPr wrap="square" rtlCol="0">
            <a:spAutoFit/>
          </a:bodyPr>
          <a:lstStyle/>
          <a:p>
            <a:r>
              <a:rPr lang="en-US" altLang="ja-JP" sz="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乳がん、検診、治療について正しい知識を持ち、乳がん検診の</a:t>
            </a:r>
            <a:endParaRPr lang="en-US" altLang="ja-JP" sz="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受診を勧め働きかける人のこと</a:t>
            </a:r>
          </a:p>
        </p:txBody>
      </p:sp>
      <p:sp>
        <p:nvSpPr>
          <p:cNvPr id="79" name="テキスト ボックス 78"/>
          <p:cNvSpPr txBox="1"/>
          <p:nvPr/>
        </p:nvSpPr>
        <p:spPr>
          <a:xfrm>
            <a:off x="4079891" y="3802800"/>
            <a:ext cx="2936859" cy="230832"/>
          </a:xfrm>
          <a:prstGeom prst="rect">
            <a:avLst/>
          </a:prstGeom>
          <a:noFill/>
        </p:spPr>
        <p:txBody>
          <a:bodyPr wrap="square" rtlCol="0">
            <a:spAutoFit/>
          </a:bodyPr>
          <a:lstStyle/>
          <a:p>
            <a:r>
              <a:rPr lang="en-US" altLang="ja-JP" sz="9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前回イベントの婦人科医師講演の様子</a:t>
            </a:r>
            <a:r>
              <a:rPr lang="en-US" altLang="ja-JP" sz="9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テキスト ボックス 50"/>
          <p:cNvSpPr txBox="1"/>
          <p:nvPr/>
        </p:nvSpPr>
        <p:spPr>
          <a:xfrm>
            <a:off x="3937172" y="1025899"/>
            <a:ext cx="3528547" cy="400110"/>
          </a:xfrm>
          <a:prstGeom prst="rect">
            <a:avLst/>
          </a:prstGeom>
          <a:noFill/>
        </p:spPr>
        <p:txBody>
          <a:bodyPr wrap="square" rtlCol="0">
            <a:spAutoFit/>
          </a:bodyPr>
          <a:lstStyle/>
          <a:p>
            <a:r>
              <a:rPr lang="ja-JP" altLang="en-US" sz="10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HPV</a:t>
            </a:r>
            <a:r>
              <a:rPr lang="ja-JP" altLang="en-US" sz="10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ワクチン接種</a:t>
            </a:r>
            <a:endParaRPr lang="en-US" altLang="ja-JP" sz="10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完全予約制</a:t>
            </a:r>
            <a:endParaRPr lang="en-US" altLang="ja-JP" sz="10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115895344"/>
              </p:ext>
            </p:extLst>
          </p:nvPr>
        </p:nvGraphicFramePr>
        <p:xfrm>
          <a:off x="229180" y="5026135"/>
          <a:ext cx="5419145" cy="1622631"/>
        </p:xfrm>
        <a:graphic>
          <a:graphicData uri="http://schemas.openxmlformats.org/drawingml/2006/table">
            <a:tbl>
              <a:tblPr firstRow="1" bandRow="1">
                <a:tableStyleId>{5C22544A-7EE6-4342-B048-85BDC9FD1C3A}</a:tableStyleId>
              </a:tblPr>
              <a:tblGrid>
                <a:gridCol w="803306">
                  <a:extLst>
                    <a:ext uri="{9D8B030D-6E8A-4147-A177-3AD203B41FA5}">
                      <a16:colId xmlns:a16="http://schemas.microsoft.com/office/drawing/2014/main" val="20000"/>
                    </a:ext>
                  </a:extLst>
                </a:gridCol>
                <a:gridCol w="1793309">
                  <a:extLst>
                    <a:ext uri="{9D8B030D-6E8A-4147-A177-3AD203B41FA5}">
                      <a16:colId xmlns:a16="http://schemas.microsoft.com/office/drawing/2014/main" val="20001"/>
                    </a:ext>
                  </a:extLst>
                </a:gridCol>
                <a:gridCol w="2822530">
                  <a:extLst>
                    <a:ext uri="{9D8B030D-6E8A-4147-A177-3AD203B41FA5}">
                      <a16:colId xmlns:a16="http://schemas.microsoft.com/office/drawing/2014/main" val="20002"/>
                    </a:ext>
                  </a:extLst>
                </a:gridCol>
              </a:tblGrid>
              <a:tr h="255528">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接種方法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6FB"/>
                    </a:solidFill>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6FB"/>
                    </a:solidFill>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料金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6FB"/>
                    </a:solidFill>
                  </a:tcPr>
                </a:tc>
                <a:extLst>
                  <a:ext uri="{0D108BD9-81ED-4DB2-BD59-A6C34878D82A}">
                    <a16:rowId xmlns:a16="http://schemas.microsoft.com/office/drawing/2014/main" val="10000"/>
                  </a:ext>
                </a:extLst>
              </a:tr>
              <a:tr h="623745">
                <a:tc>
                  <a:txBody>
                    <a:bodyPr/>
                    <a:lstStyle/>
                    <a:p>
                      <a:pPr>
                        <a:lnSpc>
                          <a:spcPct val="250000"/>
                        </a:lnSpc>
                      </a:pPr>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定期接種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400"/>
                        </a:lnSpc>
                      </a:pPr>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浜松市に住民票があり、接種日に小学校</a:t>
                      </a:r>
                      <a:r>
                        <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年生～高校</a:t>
                      </a:r>
                      <a:r>
                        <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年生に相当する年齢の女子</a:t>
                      </a:r>
                      <a:endPar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endParaRPr kumimoji="1" lang="en-US" altLang="ja-JP" sz="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無料</a:t>
                      </a:r>
                      <a:endPar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r>
                        <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回の接種期間内に定期接種対象者から外れた場合、残りの接種については自費となります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34643">
                <a:tc>
                  <a:txBody>
                    <a:bodyPr/>
                    <a:lstStyle/>
                    <a:p>
                      <a:pPr>
                        <a:lnSpc>
                          <a:spcPct val="300000"/>
                        </a:lnSpc>
                      </a:pPr>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自費接種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300000"/>
                        </a:lnSpc>
                      </a:pPr>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定期接種対象者以外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回目 　</a:t>
                      </a:r>
                      <a:r>
                        <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20,000</a:t>
                      </a:r>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円（税込）</a:t>
                      </a:r>
                      <a:endPar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2</a:t>
                      </a:r>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回目 </a:t>
                      </a:r>
                      <a:r>
                        <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各</a:t>
                      </a:r>
                      <a:r>
                        <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18,000</a:t>
                      </a:r>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円（税込）</a:t>
                      </a:r>
                    </a:p>
                    <a:p>
                      <a:r>
                        <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問診のみ </a:t>
                      </a:r>
                      <a:r>
                        <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円（税込）</a:t>
                      </a:r>
                      <a:endPar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医師の判断により接種中止の場合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pSp>
        <p:nvGrpSpPr>
          <p:cNvPr id="59" name="グループ化 58">
            <a:extLst>
              <a:ext uri="{FF2B5EF4-FFF2-40B4-BE49-F238E27FC236}">
                <a16:creationId xmlns:a16="http://schemas.microsoft.com/office/drawing/2014/main" id="{7D2F5278-313F-423B-BF8F-F0ECFE589823}"/>
              </a:ext>
            </a:extLst>
          </p:cNvPr>
          <p:cNvGrpSpPr/>
          <p:nvPr/>
        </p:nvGrpSpPr>
        <p:grpSpPr>
          <a:xfrm>
            <a:off x="4743449" y="4132490"/>
            <a:ext cx="2592415" cy="3130791"/>
            <a:chOff x="4668945" y="3903218"/>
            <a:chExt cx="2592415" cy="3130791"/>
          </a:xfrm>
        </p:grpSpPr>
        <p:grpSp>
          <p:nvGrpSpPr>
            <p:cNvPr id="63" name="グループ化 62">
              <a:extLst>
                <a:ext uri="{FF2B5EF4-FFF2-40B4-BE49-F238E27FC236}">
                  <a16:creationId xmlns:a16="http://schemas.microsoft.com/office/drawing/2014/main" id="{9D2EF18B-7FE4-4148-BB83-44CF3E097B11}"/>
                </a:ext>
              </a:extLst>
            </p:cNvPr>
            <p:cNvGrpSpPr/>
            <p:nvPr/>
          </p:nvGrpSpPr>
          <p:grpSpPr>
            <a:xfrm>
              <a:off x="4668945" y="3903218"/>
              <a:ext cx="1348207" cy="821530"/>
              <a:chOff x="4806652" y="4677569"/>
              <a:chExt cx="1348207" cy="821530"/>
            </a:xfrm>
          </p:grpSpPr>
          <p:pic>
            <p:nvPicPr>
              <p:cNvPr id="70" name="図 69">
                <a:extLst>
                  <a:ext uri="{FF2B5EF4-FFF2-40B4-BE49-F238E27FC236}">
                    <a16:creationId xmlns:a16="http://schemas.microsoft.com/office/drawing/2014/main" id="{DA530103-E0A5-4BB6-B01A-8459C506BF09}"/>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4806652" y="4677569"/>
                <a:ext cx="1095373" cy="821530"/>
              </a:xfrm>
              <a:prstGeom prst="rect">
                <a:avLst/>
              </a:prstGeom>
            </p:spPr>
          </p:pic>
          <p:sp>
            <p:nvSpPr>
              <p:cNvPr id="71" name="テキスト ボックス 70">
                <a:extLst>
                  <a:ext uri="{FF2B5EF4-FFF2-40B4-BE49-F238E27FC236}">
                    <a16:creationId xmlns:a16="http://schemas.microsoft.com/office/drawing/2014/main" id="{9FF37311-768D-483D-B4D6-7CE7D54EC807}"/>
                  </a:ext>
                </a:extLst>
              </p:cNvPr>
              <p:cNvSpPr txBox="1"/>
              <p:nvPr/>
            </p:nvSpPr>
            <p:spPr>
              <a:xfrm>
                <a:off x="4835664" y="4860456"/>
                <a:ext cx="1319195" cy="430887"/>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お手元に届いて</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いませんか？</a:t>
                </a:r>
              </a:p>
            </p:txBody>
          </p:sp>
        </p:grpSp>
        <p:sp>
          <p:nvSpPr>
            <p:cNvPr id="64" name="テキスト ボックス 63">
              <a:extLst>
                <a:ext uri="{FF2B5EF4-FFF2-40B4-BE49-F238E27FC236}">
                  <a16:creationId xmlns:a16="http://schemas.microsoft.com/office/drawing/2014/main" id="{B91CBB35-8225-463A-B097-7940556E51AD}"/>
                </a:ext>
              </a:extLst>
            </p:cNvPr>
            <p:cNvSpPr txBox="1"/>
            <p:nvPr/>
          </p:nvSpPr>
          <p:spPr>
            <a:xfrm>
              <a:off x="5638430" y="6572344"/>
              <a:ext cx="1622930" cy="461665"/>
            </a:xfrm>
            <a:prstGeom prst="rect">
              <a:avLst/>
            </a:prstGeom>
            <a:noFill/>
          </p:spPr>
          <p:txBody>
            <a:bodyPr wrap="square" rtlCol="0">
              <a:spAutoFit/>
            </a:bodyPr>
            <a:lstStyle/>
            <a:p>
              <a:r>
                <a:rPr lang="en-US" altLang="ja-JP" sz="800" dirty="0">
                  <a:latin typeface="Meiryo UI" panose="020B0604030504040204" pitchFamily="50" charset="-128"/>
                  <a:ea typeface="Meiryo UI" panose="020B0604030504040204" pitchFamily="50" charset="-128"/>
                  <a:cs typeface="Meiryo UI" panose="020B0604030504040204" pitchFamily="50" charset="-128"/>
                </a:rPr>
                <a:t>HPV</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ワクチン接種の公費助成が受けられる小学</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年～高校</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年の女の子がいるご家庭に届くリーフレット</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3" name="正方形/長方形 32">
            <a:extLst>
              <a:ext uri="{FF2B5EF4-FFF2-40B4-BE49-F238E27FC236}">
                <a16:creationId xmlns:a16="http://schemas.microsoft.com/office/drawing/2014/main" id="{6034B20F-FDAA-4AFA-8F09-94C829486E5C}"/>
              </a:ext>
            </a:extLst>
          </p:cNvPr>
          <p:cNvSpPr/>
          <p:nvPr/>
        </p:nvSpPr>
        <p:spPr>
          <a:xfrm>
            <a:off x="241793" y="6719685"/>
            <a:ext cx="4716177" cy="654025"/>
          </a:xfrm>
          <a:prstGeom prst="rect">
            <a:avLst/>
          </a:prstGeom>
        </p:spPr>
        <p:txBody>
          <a:bodyPr wrap="square">
            <a:spAutoFit/>
          </a:bodyPr>
          <a:lstStyle/>
          <a:p>
            <a:pPr marL="183333" indent="-183333">
              <a:spcBef>
                <a:spcPts val="300"/>
              </a:spcBef>
              <a:buFont typeface="Wingdings" panose="05000000000000000000" pitchFamily="2" charset="2"/>
              <a:buChar char="l"/>
            </a:pPr>
            <a:r>
              <a:rPr lang="ja-JP" altLang="en-US"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当日の持ち物は浜松市より配布のパンフレット内をご確認ください。</a:t>
            </a:r>
            <a:endParaRPr lang="en-US" altLang="ja-JP"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marL="183333" indent="-183333">
              <a:spcBef>
                <a:spcPts val="300"/>
              </a:spcBef>
              <a:buFont typeface="Wingdings" panose="05000000000000000000" pitchFamily="2" charset="2"/>
              <a:buChar char="l"/>
            </a:pPr>
            <a:r>
              <a:rPr lang="en-US" altLang="ja-JP"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歳未満の方は、必ず保護者同伴の上、お越しください。</a:t>
            </a:r>
            <a:endParaRPr lang="en-US" altLang="ja-JP"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marL="183333" indent="-183333">
              <a:spcBef>
                <a:spcPts val="300"/>
              </a:spcBef>
              <a:buFont typeface="Wingdings" panose="05000000000000000000" pitchFamily="2" charset="2"/>
              <a:buChar char="l"/>
            </a:pPr>
            <a:r>
              <a:rPr lang="ja-JP" altLang="en-US"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当センターで接種できる</a:t>
            </a:r>
            <a:r>
              <a:rPr lang="en-US" altLang="ja-JP"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HPV</a:t>
            </a:r>
            <a:r>
              <a:rPr lang="ja-JP" altLang="en-US"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ワクチンは「ガーダシル</a:t>
            </a:r>
            <a:r>
              <a:rPr lang="en-US" altLang="ja-JP" sz="1050" baseline="30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」です。</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（筋肉注射）</a:t>
            </a:r>
            <a:endParaRPr lang="en-US" altLang="ja-JP"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a:extLst>
              <a:ext uri="{FF2B5EF4-FFF2-40B4-BE49-F238E27FC236}">
                <a16:creationId xmlns:a16="http://schemas.microsoft.com/office/drawing/2014/main" id="{8FC720E4-D6C8-4DBD-B85B-5AD00E850DD9}"/>
              </a:ext>
            </a:extLst>
          </p:cNvPr>
          <p:cNvSpPr/>
          <p:nvPr/>
        </p:nvSpPr>
        <p:spPr>
          <a:xfrm>
            <a:off x="229179" y="7443194"/>
            <a:ext cx="7006645" cy="1714058"/>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HPV</a:t>
            </a:r>
            <a:r>
              <a:rPr lang="ja-JP" altLang="en-US" sz="1400" b="1" dirty="0">
                <a:latin typeface="Meiryo UI" panose="020B0604030504040204" pitchFamily="50" charset="-128"/>
                <a:ea typeface="Meiryo UI" panose="020B0604030504040204" pitchFamily="50" charset="-128"/>
              </a:rPr>
              <a:t>ワクチンキャッチアップ接種について＞</a:t>
            </a:r>
            <a:endParaRPr lang="en-US" altLang="ja-JP" sz="1400" b="1"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「キャッチアップ接種」とは、積極的接種勧奨が控えられていた期間に公費で接種が可能だった年齢の方たちが、</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再度無料で接種できるようにする措置です。</a:t>
            </a:r>
            <a:endParaRPr lang="en-US" altLang="ja-JP" sz="1200" dirty="0">
              <a:latin typeface="Meiryo UI" panose="020B0604030504040204" pitchFamily="50" charset="-128"/>
              <a:ea typeface="Meiryo UI" panose="020B0604030504040204" pitchFamily="50" charset="-128"/>
            </a:endParaRPr>
          </a:p>
          <a:p>
            <a:pPr marL="92075" indent="-92075"/>
            <a:r>
              <a:rPr lang="ja-JP" altLang="en-US" sz="1050" dirty="0">
                <a:solidFill>
                  <a:schemeClr val="tx1"/>
                </a:solidFill>
                <a:latin typeface="Meiryo UI" panose="020B0604030504040204" pitchFamily="50" charset="-128"/>
                <a:ea typeface="Meiryo UI" panose="020B0604030504040204" pitchFamily="50" charset="-128"/>
              </a:rPr>
              <a:t>★対象者：</a:t>
            </a:r>
            <a:br>
              <a:rPr lang="en-US" altLang="ja-JP" sz="1050" dirty="0">
                <a:solidFill>
                  <a:schemeClr val="tx1"/>
                </a:solidFill>
                <a:latin typeface="Meiryo UI" panose="020B0604030504040204" pitchFamily="50" charset="-128"/>
                <a:ea typeface="Meiryo UI" panose="020B0604030504040204" pitchFamily="50" charset="-128"/>
              </a:rPr>
            </a:br>
            <a:r>
              <a:rPr lang="ja-JP" altLang="en-US" sz="1050" dirty="0">
                <a:solidFill>
                  <a:schemeClr val="tx1"/>
                </a:solidFill>
                <a:latin typeface="Meiryo UI" panose="020B0604030504040204" pitchFamily="50" charset="-128"/>
                <a:ea typeface="Meiryo UI" panose="020B0604030504040204" pitchFamily="50" charset="-128"/>
              </a:rPr>
              <a:t>接種日時点で</a:t>
            </a:r>
            <a:r>
              <a:rPr lang="en-US" altLang="ja-JP" sz="1050" dirty="0">
                <a:solidFill>
                  <a:schemeClr val="tx1"/>
                </a:solidFill>
                <a:latin typeface="Meiryo UI" panose="020B0604030504040204" pitchFamily="50" charset="-128"/>
                <a:ea typeface="Meiryo UI" panose="020B0604030504040204" pitchFamily="50" charset="-128"/>
              </a:rPr>
              <a:t>1997</a:t>
            </a:r>
            <a:r>
              <a:rPr lang="ja-JP" altLang="en-US" sz="1050" dirty="0">
                <a:solidFill>
                  <a:schemeClr val="tx1"/>
                </a:solidFill>
                <a:latin typeface="Meiryo UI" panose="020B0604030504040204" pitchFamily="50" charset="-128"/>
                <a:ea typeface="Meiryo UI" panose="020B0604030504040204" pitchFamily="50" charset="-128"/>
              </a:rPr>
              <a:t>年（平成</a:t>
            </a:r>
            <a:r>
              <a:rPr lang="en-US" altLang="ja-JP" sz="1050" dirty="0">
                <a:solidFill>
                  <a:schemeClr val="tx1"/>
                </a:solidFill>
                <a:latin typeface="Meiryo UI" panose="020B0604030504040204" pitchFamily="50" charset="-128"/>
                <a:ea typeface="Meiryo UI" panose="020B0604030504040204" pitchFamily="50" charset="-128"/>
              </a:rPr>
              <a:t>9</a:t>
            </a:r>
            <a:r>
              <a:rPr lang="ja-JP" altLang="en-US" sz="1050" dirty="0">
                <a:solidFill>
                  <a:schemeClr val="tx1"/>
                </a:solidFill>
                <a:latin typeface="Meiryo UI" panose="020B0604030504040204" pitchFamily="50" charset="-128"/>
                <a:ea typeface="Meiryo UI" panose="020B0604030504040204" pitchFamily="50" charset="-128"/>
              </a:rPr>
              <a:t>年）度生まれ～</a:t>
            </a:r>
            <a:r>
              <a:rPr lang="en-US" altLang="ja-JP" sz="1050" dirty="0">
                <a:solidFill>
                  <a:schemeClr val="tx1"/>
                </a:solidFill>
                <a:latin typeface="Meiryo UI" panose="020B0604030504040204" pitchFamily="50" charset="-128"/>
                <a:ea typeface="Meiryo UI" panose="020B0604030504040204" pitchFamily="50" charset="-128"/>
              </a:rPr>
              <a:t>2005</a:t>
            </a:r>
            <a:r>
              <a:rPr lang="ja-JP" altLang="en-US" sz="1050" dirty="0">
                <a:solidFill>
                  <a:schemeClr val="tx1"/>
                </a:solidFill>
                <a:latin typeface="Meiryo UI" panose="020B0604030504040204" pitchFamily="50" charset="-128"/>
                <a:ea typeface="Meiryo UI" panose="020B0604030504040204" pitchFamily="50" charset="-128"/>
              </a:rPr>
              <a:t>年（平成</a:t>
            </a:r>
            <a:r>
              <a:rPr lang="en-US" altLang="ja-JP" sz="1050" dirty="0">
                <a:solidFill>
                  <a:schemeClr val="tx1"/>
                </a:solidFill>
                <a:latin typeface="Meiryo UI" panose="020B0604030504040204" pitchFamily="50" charset="-128"/>
                <a:ea typeface="Meiryo UI" panose="020B0604030504040204" pitchFamily="50" charset="-128"/>
              </a:rPr>
              <a:t>17</a:t>
            </a:r>
            <a:r>
              <a:rPr lang="ja-JP" altLang="en-US" sz="1050" dirty="0">
                <a:solidFill>
                  <a:schemeClr val="tx1"/>
                </a:solidFill>
                <a:latin typeface="Meiryo UI" panose="020B0604030504040204" pitchFamily="50" charset="-128"/>
                <a:ea typeface="Meiryo UI" panose="020B0604030504040204" pitchFamily="50" charset="-128"/>
              </a:rPr>
              <a:t>年）度生まれ</a:t>
            </a:r>
            <a:br>
              <a:rPr lang="en-US" altLang="ja-JP" sz="1050" dirty="0">
                <a:solidFill>
                  <a:schemeClr val="tx1"/>
                </a:solidFill>
                <a:latin typeface="Meiryo UI" panose="020B0604030504040204" pitchFamily="50" charset="-128"/>
                <a:ea typeface="Meiryo UI" panose="020B0604030504040204" pitchFamily="50" charset="-128"/>
              </a:rPr>
            </a:br>
            <a:r>
              <a:rPr lang="ja-JP" altLang="en-US" sz="1050" dirty="0">
                <a:solidFill>
                  <a:schemeClr val="tx1"/>
                </a:solidFill>
                <a:latin typeface="Meiryo UI" panose="020B0604030504040204" pitchFamily="50" charset="-128"/>
                <a:ea typeface="Meiryo UI" panose="020B0604030504040204" pitchFamily="50" charset="-128"/>
              </a:rPr>
              <a:t>｟誕生日が</a:t>
            </a:r>
            <a:r>
              <a:rPr lang="en-US" altLang="ja-JP" sz="1050" dirty="0">
                <a:solidFill>
                  <a:schemeClr val="tx1"/>
                </a:solidFill>
                <a:latin typeface="Meiryo UI" panose="020B0604030504040204" pitchFamily="50" charset="-128"/>
                <a:ea typeface="Meiryo UI" panose="020B0604030504040204" pitchFamily="50" charset="-128"/>
              </a:rPr>
              <a:t>1997</a:t>
            </a:r>
            <a:r>
              <a:rPr lang="ja-JP" altLang="en-US" sz="1050" dirty="0">
                <a:solidFill>
                  <a:schemeClr val="tx1"/>
                </a:solidFill>
                <a:latin typeface="Meiryo UI" panose="020B0604030504040204" pitchFamily="50" charset="-128"/>
                <a:ea typeface="Meiryo UI" panose="020B0604030504040204" pitchFamily="50" charset="-128"/>
              </a:rPr>
              <a:t>年（平成</a:t>
            </a:r>
            <a:r>
              <a:rPr lang="en-US" altLang="ja-JP" sz="1050" dirty="0">
                <a:solidFill>
                  <a:schemeClr val="tx1"/>
                </a:solidFill>
                <a:latin typeface="Meiryo UI" panose="020B0604030504040204" pitchFamily="50" charset="-128"/>
                <a:ea typeface="Meiryo UI" panose="020B0604030504040204" pitchFamily="50" charset="-128"/>
              </a:rPr>
              <a:t>9</a:t>
            </a:r>
            <a:r>
              <a:rPr lang="ja-JP" altLang="en-US" sz="1050" dirty="0">
                <a:solidFill>
                  <a:schemeClr val="tx1"/>
                </a:solidFill>
                <a:latin typeface="Meiryo UI" panose="020B0604030504040204" pitchFamily="50" charset="-128"/>
                <a:ea typeface="Meiryo UI" panose="020B0604030504040204" pitchFamily="50" charset="-128"/>
              </a:rPr>
              <a:t>年）</a:t>
            </a:r>
            <a:r>
              <a:rPr lang="en-US" altLang="ja-JP" sz="1050" dirty="0">
                <a:solidFill>
                  <a:schemeClr val="tx1"/>
                </a:solidFill>
                <a:latin typeface="Meiryo UI" panose="020B0604030504040204" pitchFamily="50" charset="-128"/>
                <a:ea typeface="Meiryo UI" panose="020B0604030504040204" pitchFamily="50" charset="-128"/>
              </a:rPr>
              <a:t>4</a:t>
            </a:r>
            <a:r>
              <a:rPr lang="ja-JP" altLang="en-US" sz="1050" dirty="0">
                <a:solidFill>
                  <a:schemeClr val="tx1"/>
                </a:solidFill>
                <a:latin typeface="Meiryo UI" panose="020B0604030504040204" pitchFamily="50" charset="-128"/>
                <a:ea typeface="Meiryo UI" panose="020B0604030504040204" pitchFamily="50" charset="-128"/>
              </a:rPr>
              <a:t>月</a:t>
            </a:r>
            <a:r>
              <a:rPr lang="en-US" altLang="ja-JP" sz="1050" dirty="0">
                <a:solidFill>
                  <a:schemeClr val="tx1"/>
                </a:solidFill>
                <a:latin typeface="Meiryo UI" panose="020B0604030504040204" pitchFamily="50" charset="-128"/>
                <a:ea typeface="Meiryo UI" panose="020B0604030504040204" pitchFamily="50" charset="-128"/>
              </a:rPr>
              <a:t>2</a:t>
            </a:r>
            <a:r>
              <a:rPr lang="ja-JP" altLang="en-US" sz="1050" dirty="0">
                <a:solidFill>
                  <a:schemeClr val="tx1"/>
                </a:solidFill>
                <a:latin typeface="Meiryo UI" panose="020B0604030504040204" pitchFamily="50" charset="-128"/>
                <a:ea typeface="Meiryo UI" panose="020B0604030504040204" pitchFamily="50" charset="-128"/>
              </a:rPr>
              <a:t>日～</a:t>
            </a:r>
            <a:r>
              <a:rPr lang="en-US" altLang="ja-JP" sz="1050" dirty="0">
                <a:solidFill>
                  <a:schemeClr val="tx1"/>
                </a:solidFill>
                <a:latin typeface="Meiryo UI" panose="020B0604030504040204" pitchFamily="50" charset="-128"/>
                <a:ea typeface="Meiryo UI" panose="020B0604030504040204" pitchFamily="50" charset="-128"/>
              </a:rPr>
              <a:t>2006</a:t>
            </a:r>
            <a:r>
              <a:rPr lang="ja-JP" altLang="en-US" sz="1050" dirty="0">
                <a:solidFill>
                  <a:schemeClr val="tx1"/>
                </a:solidFill>
                <a:latin typeface="Meiryo UI" panose="020B0604030504040204" pitchFamily="50" charset="-128"/>
                <a:ea typeface="Meiryo UI" panose="020B0604030504040204" pitchFamily="50" charset="-128"/>
              </a:rPr>
              <a:t>年（平成</a:t>
            </a:r>
            <a:r>
              <a:rPr lang="en-US" altLang="ja-JP" sz="1050" dirty="0">
                <a:solidFill>
                  <a:schemeClr val="tx1"/>
                </a:solidFill>
                <a:latin typeface="Meiryo UI" panose="020B0604030504040204" pitchFamily="50" charset="-128"/>
                <a:ea typeface="Meiryo UI" panose="020B0604030504040204" pitchFamily="50" charset="-128"/>
              </a:rPr>
              <a:t>18</a:t>
            </a:r>
            <a:r>
              <a:rPr lang="ja-JP" altLang="en-US" sz="1050" dirty="0">
                <a:solidFill>
                  <a:schemeClr val="tx1"/>
                </a:solidFill>
                <a:latin typeface="Meiryo UI" panose="020B0604030504040204" pitchFamily="50" charset="-128"/>
                <a:ea typeface="Meiryo UI" panose="020B0604030504040204" pitchFamily="50" charset="-128"/>
              </a:rPr>
              <a:t>年）</a:t>
            </a:r>
            <a:r>
              <a:rPr lang="en-US" altLang="ja-JP" sz="1050" dirty="0">
                <a:solidFill>
                  <a:schemeClr val="tx1"/>
                </a:solidFill>
                <a:latin typeface="Meiryo UI" panose="020B0604030504040204" pitchFamily="50" charset="-128"/>
                <a:ea typeface="Meiryo UI" panose="020B0604030504040204" pitchFamily="50" charset="-128"/>
              </a:rPr>
              <a:t>4</a:t>
            </a:r>
            <a:r>
              <a:rPr lang="ja-JP" altLang="en-US" sz="1050" dirty="0">
                <a:solidFill>
                  <a:schemeClr val="tx1"/>
                </a:solidFill>
                <a:latin typeface="Meiryo UI" panose="020B0604030504040204" pitchFamily="50" charset="-128"/>
                <a:ea typeface="Meiryo UI" panose="020B0604030504040204" pitchFamily="50" charset="-128"/>
              </a:rPr>
              <a:t>月</a:t>
            </a:r>
            <a:r>
              <a:rPr lang="en-US" altLang="ja-JP" sz="1050" dirty="0">
                <a:solidFill>
                  <a:schemeClr val="tx1"/>
                </a:solidFill>
                <a:latin typeface="Meiryo UI" panose="020B0604030504040204" pitchFamily="50" charset="-128"/>
                <a:ea typeface="Meiryo UI" panose="020B0604030504040204" pitchFamily="50" charset="-128"/>
              </a:rPr>
              <a:t>1</a:t>
            </a:r>
            <a:r>
              <a:rPr lang="ja-JP" altLang="en-US" sz="1050" dirty="0">
                <a:solidFill>
                  <a:schemeClr val="tx1"/>
                </a:solidFill>
                <a:latin typeface="Meiryo UI" panose="020B0604030504040204" pitchFamily="50" charset="-128"/>
                <a:ea typeface="Meiryo UI" panose="020B0604030504040204" pitchFamily="50" charset="-128"/>
              </a:rPr>
              <a:t>日｠の女性。</a:t>
            </a:r>
            <a:endParaRPr lang="en-US" altLang="ja-JP" sz="1050" dirty="0">
              <a:solidFill>
                <a:schemeClr val="tx1"/>
              </a:solidFill>
              <a:latin typeface="Meiryo UI" panose="020B0604030504040204" pitchFamily="50" charset="-128"/>
              <a:ea typeface="Meiryo UI" panose="020B0604030504040204" pitchFamily="50" charset="-128"/>
            </a:endParaRPr>
          </a:p>
          <a:p>
            <a:pPr marL="92075" indent="-92075">
              <a:spcBef>
                <a:spcPts val="300"/>
              </a:spcBef>
            </a:pPr>
            <a:r>
              <a:rPr lang="en-US" altLang="ja-JP" sz="1050" dirty="0">
                <a:solidFill>
                  <a:srgbClr val="FF0066"/>
                </a:solidFill>
                <a:latin typeface="Meiryo UI" panose="020B0604030504040204" pitchFamily="50" charset="-128"/>
                <a:ea typeface="Meiryo UI" panose="020B0604030504040204" pitchFamily="50" charset="-128"/>
              </a:rPr>
              <a:t>※</a:t>
            </a:r>
            <a:r>
              <a:rPr lang="ja-JP" altLang="en-US" sz="1050" dirty="0">
                <a:solidFill>
                  <a:srgbClr val="FF0066"/>
                </a:solidFill>
                <a:latin typeface="Meiryo UI" panose="020B0604030504040204" pitchFamily="50" charset="-128"/>
                <a:ea typeface="Meiryo UI" panose="020B0604030504040204" pitchFamily="50" charset="-128"/>
              </a:rPr>
              <a:t>詳細については、浜松市ホームページをご確認ください。</a:t>
            </a:r>
            <a:endParaRPr lang="en-US" altLang="ja-JP" sz="1050" dirty="0">
              <a:solidFill>
                <a:srgbClr val="FF0066"/>
              </a:solidFill>
              <a:latin typeface="Meiryo UI" panose="020B0604030504040204" pitchFamily="50" charset="-128"/>
              <a:ea typeface="Meiryo UI" panose="020B0604030504040204" pitchFamily="50" charset="-128"/>
            </a:endParaRPr>
          </a:p>
          <a:p>
            <a:r>
              <a:rPr lang="en-US" altLang="ja-JP" sz="1050" dirty="0">
                <a:solidFill>
                  <a:srgbClr val="FF0066"/>
                </a:solidFill>
                <a:latin typeface="Meiryo UI" panose="020B0604030504040204" pitchFamily="50" charset="-128"/>
                <a:ea typeface="Meiryo UI" panose="020B0604030504040204" pitchFamily="50" charset="-128"/>
              </a:rPr>
              <a:t>※</a:t>
            </a:r>
            <a:r>
              <a:rPr lang="ja-JP" altLang="en-US" sz="1050" dirty="0">
                <a:solidFill>
                  <a:srgbClr val="FF0066"/>
                </a:solidFill>
                <a:latin typeface="Meiryo UI" panose="020B0604030504040204" pitchFamily="50" charset="-128"/>
                <a:ea typeface="Meiryo UI" panose="020B0604030504040204" pitchFamily="50" charset="-128"/>
              </a:rPr>
              <a:t>浜松市外の方はお住まいの自治体にご確認ください。</a:t>
            </a:r>
            <a:endParaRPr lang="en-US" altLang="ja-JP" sz="1050" dirty="0">
              <a:solidFill>
                <a:srgbClr val="FF0066"/>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a:solidFill>
                <a:srgbClr val="FF0066"/>
              </a:solidFill>
              <a:latin typeface="Meiryo UI" panose="020B0604030504040204" pitchFamily="50" charset="-128"/>
              <a:ea typeface="Meiryo UI" panose="020B0604030504040204" pitchFamily="50" charset="-128"/>
            </a:endParaRPr>
          </a:p>
          <a:p>
            <a:endParaRPr lang="en-US" altLang="ja-JP" sz="1200" dirty="0">
              <a:solidFill>
                <a:srgbClr val="FF0066"/>
              </a:solidFill>
              <a:latin typeface="Meiryo UI" panose="020B0604030504040204" pitchFamily="50" charset="-128"/>
              <a:ea typeface="Meiryo UI" panose="020B0604030504040204" pitchFamily="50" charset="-128"/>
            </a:endParaRPr>
          </a:p>
          <a:p>
            <a:endParaRPr lang="en-US" altLang="ja-JP" sz="1200" dirty="0">
              <a:solidFill>
                <a:srgbClr val="FF0066"/>
              </a:solidFill>
              <a:latin typeface="Meiryo UI" panose="020B0604030504040204" pitchFamily="50" charset="-128"/>
              <a:ea typeface="Meiryo UI" panose="020B0604030504040204" pitchFamily="50" charset="-128"/>
            </a:endParaRPr>
          </a:p>
          <a:p>
            <a:endParaRPr kumimoji="1" lang="ja-JP" altLang="en-US" sz="1100" dirty="0">
              <a:solidFill>
                <a:schemeClr val="tx1"/>
              </a:solidFill>
            </a:endParaRPr>
          </a:p>
        </p:txBody>
      </p:sp>
      <p:sp>
        <p:nvSpPr>
          <p:cNvPr id="35" name="テキスト ボックス 34">
            <a:extLst>
              <a:ext uri="{FF2B5EF4-FFF2-40B4-BE49-F238E27FC236}">
                <a16:creationId xmlns:a16="http://schemas.microsoft.com/office/drawing/2014/main" id="{CA483031-6FD8-4F8C-985A-DB7A0E0B95B4}"/>
              </a:ext>
            </a:extLst>
          </p:cNvPr>
          <p:cNvSpPr txBox="1"/>
          <p:nvPr/>
        </p:nvSpPr>
        <p:spPr>
          <a:xfrm>
            <a:off x="210380" y="9969443"/>
            <a:ext cx="4594860" cy="646331"/>
          </a:xfrm>
          <a:prstGeom prst="rect">
            <a:avLst/>
          </a:prstGeom>
          <a:noFill/>
        </p:spPr>
        <p:txBody>
          <a:bodyPr wrap="square" rtlCol="0">
            <a:spAutoFit/>
          </a:bodyPr>
          <a:lstStyle/>
          <a:p>
            <a:r>
              <a:rPr lang="en-US" altLang="ja-JP" sz="9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新型</a:t>
            </a:r>
            <a:r>
              <a:rPr lang="ja-JP" altLang="en-US" sz="9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コロナウイルス感染症対策について</a:t>
            </a:r>
            <a:r>
              <a:rPr lang="en-US" altLang="ja-JP" sz="9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　①当日、発熱や体調不良がある方は来場をお控えいただきます。</a:t>
            </a:r>
            <a:endParaRPr lang="en-US" altLang="ja-JP" sz="9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　②マスクの着用･手指の消毒･検温にご協力をお願いいたします。</a:t>
            </a:r>
            <a:endParaRPr lang="en-US" altLang="ja-JP" sz="9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　また、市内の感染状況を踏まえ、開催を見送る場合がございます。予めご了承ください。</a:t>
            </a:r>
          </a:p>
        </p:txBody>
      </p:sp>
      <p:pic>
        <p:nvPicPr>
          <p:cNvPr id="4" name="図 3">
            <a:extLst>
              <a:ext uri="{FF2B5EF4-FFF2-40B4-BE49-F238E27FC236}">
                <a16:creationId xmlns:a16="http://schemas.microsoft.com/office/drawing/2014/main" id="{BA07A74A-A599-4193-AD5F-931EF4D7C4E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b="2369"/>
          <a:stretch/>
        </p:blipFill>
        <p:spPr>
          <a:xfrm>
            <a:off x="5363736" y="8070292"/>
            <a:ext cx="1933377" cy="2402197"/>
          </a:xfrm>
          <a:prstGeom prst="ellipse">
            <a:avLst/>
          </a:prstGeom>
          <a:ln>
            <a:noFill/>
          </a:ln>
          <a:effectLst>
            <a:softEdge rad="112500"/>
          </a:effectLst>
        </p:spPr>
      </p:pic>
      <p:pic>
        <p:nvPicPr>
          <p:cNvPr id="5" name="図 4">
            <a:extLst>
              <a:ext uri="{FF2B5EF4-FFF2-40B4-BE49-F238E27FC236}">
                <a16:creationId xmlns:a16="http://schemas.microsoft.com/office/drawing/2014/main" id="{4C471003-8CCB-4BAF-9E20-DF1D073F54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875" y="4201099"/>
            <a:ext cx="1396365" cy="446321"/>
          </a:xfrm>
          <a:prstGeom prst="rect">
            <a:avLst/>
          </a:prstGeom>
        </p:spPr>
      </p:pic>
      <p:pic>
        <p:nvPicPr>
          <p:cNvPr id="7" name="図 6">
            <a:extLst>
              <a:ext uri="{FF2B5EF4-FFF2-40B4-BE49-F238E27FC236}">
                <a16:creationId xmlns:a16="http://schemas.microsoft.com/office/drawing/2014/main" id="{EC84DDE1-C23C-494A-BBBB-6FD25F1898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7303" y="4991239"/>
            <a:ext cx="1325972" cy="1838186"/>
          </a:xfrm>
          <a:prstGeom prst="rect">
            <a:avLst/>
          </a:prstGeom>
        </p:spPr>
      </p:pic>
      <p:pic>
        <p:nvPicPr>
          <p:cNvPr id="12" name="図 11">
            <a:extLst>
              <a:ext uri="{FF2B5EF4-FFF2-40B4-BE49-F238E27FC236}">
                <a16:creationId xmlns:a16="http://schemas.microsoft.com/office/drawing/2014/main" id="{BE90044B-1361-42AF-AFD2-89402677AA67}"/>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5000"/>
                    </a14:imgEffect>
                  </a14:imgLayer>
                </a14:imgProps>
              </a:ext>
              <a:ext uri="{28A0092B-C50C-407E-A947-70E740481C1C}">
                <a14:useLocalDpi xmlns:a14="http://schemas.microsoft.com/office/drawing/2010/main" val="0"/>
              </a:ext>
            </a:extLst>
          </a:blip>
          <a:stretch>
            <a:fillRect/>
          </a:stretch>
        </p:blipFill>
        <p:spPr>
          <a:xfrm>
            <a:off x="4191015" y="2351412"/>
            <a:ext cx="2145180" cy="1440000"/>
          </a:xfrm>
          <a:prstGeom prst="rect">
            <a:avLst/>
          </a:prstGeom>
        </p:spPr>
      </p:pic>
      <p:sp>
        <p:nvSpPr>
          <p:cNvPr id="10" name="テキスト ボックス 9">
            <a:extLst>
              <a:ext uri="{FF2B5EF4-FFF2-40B4-BE49-F238E27FC236}">
                <a16:creationId xmlns:a16="http://schemas.microsoft.com/office/drawing/2014/main" id="{EBD28A44-1DBE-4B5B-948C-A453BA8DBA1E}"/>
              </a:ext>
            </a:extLst>
          </p:cNvPr>
          <p:cNvSpPr txBox="1"/>
          <p:nvPr/>
        </p:nvSpPr>
        <p:spPr>
          <a:xfrm>
            <a:off x="341205" y="9216887"/>
            <a:ext cx="208743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厚労省キャッチアップ接種</a:t>
            </a:r>
            <a:r>
              <a:rPr lang="en-US" altLang="ja-JP" sz="1200" dirty="0">
                <a:latin typeface="Meiryo UI" panose="020B0604030504040204" pitchFamily="50" charset="-128"/>
                <a:ea typeface="Meiryo UI" panose="020B0604030504040204" pitchFamily="50" charset="-128"/>
              </a:rPr>
              <a:t>QR</a:t>
            </a:r>
            <a:r>
              <a:rPr lang="ja-JP" altLang="en-US" sz="1200" dirty="0">
                <a:latin typeface="Meiryo UI" panose="020B0604030504040204" pitchFamily="50" charset="-128"/>
                <a:ea typeface="Meiryo UI" panose="020B0604030504040204" pitchFamily="50" charset="-128"/>
              </a:rPr>
              <a:t>→</a:t>
            </a:r>
            <a:endParaRPr kumimoji="1" lang="ja-JP" altLang="en-US" sz="1200" dirty="0"/>
          </a:p>
        </p:txBody>
      </p:sp>
      <p:pic>
        <p:nvPicPr>
          <p:cNvPr id="23" name="図 22">
            <a:extLst>
              <a:ext uri="{FF2B5EF4-FFF2-40B4-BE49-F238E27FC236}">
                <a16:creationId xmlns:a16="http://schemas.microsoft.com/office/drawing/2014/main" id="{CA45E34D-EA90-4498-A015-B009F0454A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59013" y="9153067"/>
            <a:ext cx="933333" cy="933333"/>
          </a:xfrm>
          <a:prstGeom prst="rect">
            <a:avLst/>
          </a:prstGeom>
        </p:spPr>
      </p:pic>
      <p:sp>
        <p:nvSpPr>
          <p:cNvPr id="2" name="テキスト ボックス 1">
            <a:extLst>
              <a:ext uri="{FF2B5EF4-FFF2-40B4-BE49-F238E27FC236}">
                <a16:creationId xmlns:a16="http://schemas.microsoft.com/office/drawing/2014/main" id="{DBF439BB-6C28-4AC9-937B-4DAA7F54B7EC}"/>
              </a:ext>
            </a:extLst>
          </p:cNvPr>
          <p:cNvSpPr txBox="1"/>
          <p:nvPr/>
        </p:nvSpPr>
        <p:spPr>
          <a:xfrm>
            <a:off x="135255" y="4647537"/>
            <a:ext cx="3454792" cy="307777"/>
          </a:xfrm>
          <a:prstGeom prst="rect">
            <a:avLst/>
          </a:prstGeom>
          <a:noFill/>
        </p:spPr>
        <p:txBody>
          <a:bodyPr wrap="none" rtlCol="0">
            <a:spAutoFit/>
          </a:bodyPr>
          <a:lstStyle/>
          <a:p>
            <a:r>
              <a:rPr kumimoji="1" lang="en-US" altLang="ja-JP" sz="1400" dirty="0"/>
              <a:t>【</a:t>
            </a:r>
            <a:r>
              <a:rPr kumimoji="1" lang="ja-JP" altLang="en-US" sz="1400" dirty="0"/>
              <a:t>聖隷健康診断センター　</a:t>
            </a:r>
            <a:r>
              <a:rPr kumimoji="1" lang="en-US" altLang="ja-JP" sz="1400" dirty="0"/>
              <a:t>HPV</a:t>
            </a:r>
            <a:r>
              <a:rPr kumimoji="1" lang="ja-JP" altLang="en-US" sz="1400" dirty="0"/>
              <a:t>ワクチン外来</a:t>
            </a:r>
            <a:r>
              <a:rPr kumimoji="1" lang="en-US" altLang="ja-JP" sz="1400" dirty="0"/>
              <a:t>】</a:t>
            </a:r>
            <a:endParaRPr kumimoji="1" lang="ja-JP" altLang="en-US" sz="1400" dirty="0"/>
          </a:p>
        </p:txBody>
      </p:sp>
      <p:sp>
        <p:nvSpPr>
          <p:cNvPr id="37" name="正方形/長方形 36">
            <a:extLst>
              <a:ext uri="{FF2B5EF4-FFF2-40B4-BE49-F238E27FC236}">
                <a16:creationId xmlns:a16="http://schemas.microsoft.com/office/drawing/2014/main" id="{80C1FEB8-454E-4BA6-A6A6-6EC95EA212F4}"/>
              </a:ext>
            </a:extLst>
          </p:cNvPr>
          <p:cNvSpPr/>
          <p:nvPr/>
        </p:nvSpPr>
        <p:spPr>
          <a:xfrm>
            <a:off x="342900" y="2538137"/>
            <a:ext cx="2903896" cy="246221"/>
          </a:xfrm>
          <a:prstGeom prst="rect">
            <a:avLst/>
          </a:prstGeom>
        </p:spPr>
        <p:txBody>
          <a:bodyPr wrap="square">
            <a:spAutoFit/>
          </a:bodyPr>
          <a:lstStyle/>
          <a:p>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休憩　</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分　</a:t>
            </a:r>
            <a:endParaRPr lang="en-US" altLang="zh-TW" sz="1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40538448"/>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all　meiri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4006</TotalTime>
  <Words>982</Words>
  <Application>Microsoft Office PowerPoint</Application>
  <PresentationFormat>ユーザー設定</PresentationFormat>
  <Paragraphs>113</Paragraphs>
  <Slides>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Meiryo UI</vt:lpstr>
      <vt:lpstr>ＭＳ Ｐゴシック</vt:lpstr>
      <vt:lpstr>メイリオ</vt:lpstr>
      <vt:lpstr>Arial</vt:lpstr>
      <vt:lpstr>Calibri</vt:lpstr>
      <vt:lpstr>Wingdings</vt:lpstr>
      <vt:lpstr>Office Theme</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62839 片藤 成美</dc:creator>
  <cp:lastModifiedBy>003533 美和 幸代</cp:lastModifiedBy>
  <cp:revision>378</cp:revision>
  <cp:lastPrinted>2022-05-31T03:30:58Z</cp:lastPrinted>
  <dcterms:created xsi:type="dcterms:W3CDTF">2019-03-26T05:25:43Z</dcterms:created>
  <dcterms:modified xsi:type="dcterms:W3CDTF">2022-05-31T05:09:52Z</dcterms:modified>
</cp:coreProperties>
</file>