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6" r:id="rId3"/>
  </p:sldIdLst>
  <p:sldSz cx="7561263" cy="106934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CCCC"/>
    <a:srgbClr val="FF0066"/>
    <a:srgbClr val="FF9933"/>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howGuides="1">
      <p:cViewPr>
        <p:scale>
          <a:sx n="60" d="100"/>
          <a:sy n="60" d="100"/>
        </p:scale>
        <p:origin x="-3558" y="-600"/>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6"/>
            <a:ext cx="6427074" cy="2292150"/>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134190" y="6059593"/>
            <a:ext cx="5292884" cy="273275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0FBCBFD-0142-44AB-8BBE-14468652DB3B}" type="datetimeFigureOut">
              <a:rPr kumimoji="1" lang="ja-JP" altLang="en-US" smtClean="0"/>
              <a:t>2018/5/2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C5C85E-D42B-455D-870D-662F653A6BDE}" type="slidenum">
              <a:rPr kumimoji="1" lang="ja-JP" altLang="en-US" smtClean="0"/>
              <a:t>‹#›</a:t>
            </a:fld>
            <a:endParaRPr kumimoji="1" lang="ja-JP" altLang="en-US"/>
          </a:p>
        </p:txBody>
      </p:sp>
    </p:spTree>
    <p:extLst>
      <p:ext uri="{BB962C8B-B14F-4D97-AF65-F5344CB8AC3E}">
        <p14:creationId xmlns:p14="http://schemas.microsoft.com/office/powerpoint/2010/main" val="336707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0FBCBFD-0142-44AB-8BBE-14468652DB3B}" type="datetimeFigureOut">
              <a:rPr kumimoji="1" lang="ja-JP" altLang="en-US" smtClean="0"/>
              <a:t>2018/5/2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C5C85E-D42B-455D-870D-662F653A6BDE}" type="slidenum">
              <a:rPr kumimoji="1" lang="ja-JP" altLang="en-US" smtClean="0"/>
              <a:t>‹#›</a:t>
            </a:fld>
            <a:endParaRPr kumimoji="1" lang="ja-JP" altLang="en-US"/>
          </a:p>
        </p:txBody>
      </p:sp>
    </p:spTree>
    <p:extLst>
      <p:ext uri="{BB962C8B-B14F-4D97-AF65-F5344CB8AC3E}">
        <p14:creationId xmlns:p14="http://schemas.microsoft.com/office/powerpoint/2010/main" val="604551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111436" y="668338"/>
            <a:ext cx="1275964" cy="1422568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83548" y="668338"/>
            <a:ext cx="3701869" cy="1422568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0FBCBFD-0142-44AB-8BBE-14468652DB3B}" type="datetimeFigureOut">
              <a:rPr kumimoji="1" lang="ja-JP" altLang="en-US" smtClean="0"/>
              <a:t>2018/5/2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C5C85E-D42B-455D-870D-662F653A6BDE}" type="slidenum">
              <a:rPr kumimoji="1" lang="ja-JP" altLang="en-US" smtClean="0"/>
              <a:t>‹#›</a:t>
            </a:fld>
            <a:endParaRPr kumimoji="1" lang="ja-JP" altLang="en-US"/>
          </a:p>
        </p:txBody>
      </p:sp>
    </p:spTree>
    <p:extLst>
      <p:ext uri="{BB962C8B-B14F-4D97-AF65-F5344CB8AC3E}">
        <p14:creationId xmlns:p14="http://schemas.microsoft.com/office/powerpoint/2010/main" val="1501789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0FBCBFD-0142-44AB-8BBE-14468652DB3B}" type="datetimeFigureOut">
              <a:rPr kumimoji="1" lang="ja-JP" altLang="en-US" smtClean="0"/>
              <a:t>2018/5/2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C5C85E-D42B-455D-870D-662F653A6BDE}" type="slidenum">
              <a:rPr kumimoji="1" lang="ja-JP" altLang="en-US" smtClean="0"/>
              <a:t>‹#›</a:t>
            </a:fld>
            <a:endParaRPr kumimoji="1" lang="ja-JP" altLang="en-US"/>
          </a:p>
        </p:txBody>
      </p:sp>
    </p:spTree>
    <p:extLst>
      <p:ext uri="{BB962C8B-B14F-4D97-AF65-F5344CB8AC3E}">
        <p14:creationId xmlns:p14="http://schemas.microsoft.com/office/powerpoint/2010/main" val="307956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0"/>
            <a:ext cx="6427074" cy="2123828"/>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97288" y="4532320"/>
            <a:ext cx="6427074" cy="233918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0FBCBFD-0142-44AB-8BBE-14468652DB3B}" type="datetimeFigureOut">
              <a:rPr kumimoji="1" lang="ja-JP" altLang="en-US" smtClean="0"/>
              <a:t>2018/5/2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3C5C85E-D42B-455D-870D-662F653A6BDE}" type="slidenum">
              <a:rPr kumimoji="1" lang="ja-JP" altLang="en-US" smtClean="0"/>
              <a:t>‹#›</a:t>
            </a:fld>
            <a:endParaRPr kumimoji="1" lang="ja-JP" altLang="en-US"/>
          </a:p>
        </p:txBody>
      </p:sp>
    </p:spTree>
    <p:extLst>
      <p:ext uri="{BB962C8B-B14F-4D97-AF65-F5344CB8AC3E}">
        <p14:creationId xmlns:p14="http://schemas.microsoft.com/office/powerpoint/2010/main" val="1079278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83548" y="3891210"/>
            <a:ext cx="2488916" cy="11002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898485" y="3891210"/>
            <a:ext cx="2488916" cy="11002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0FBCBFD-0142-44AB-8BBE-14468652DB3B}" type="datetimeFigureOut">
              <a:rPr kumimoji="1" lang="ja-JP" altLang="en-US" smtClean="0"/>
              <a:t>2018/5/2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C5C85E-D42B-455D-870D-662F653A6BDE}" type="slidenum">
              <a:rPr kumimoji="1" lang="ja-JP" altLang="en-US" smtClean="0"/>
              <a:t>‹#›</a:t>
            </a:fld>
            <a:endParaRPr kumimoji="1" lang="ja-JP" altLang="en-US"/>
          </a:p>
        </p:txBody>
      </p:sp>
    </p:spTree>
    <p:extLst>
      <p:ext uri="{BB962C8B-B14F-4D97-AF65-F5344CB8AC3E}">
        <p14:creationId xmlns:p14="http://schemas.microsoft.com/office/powerpoint/2010/main" val="69310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3" y="428233"/>
            <a:ext cx="6805137" cy="1782233"/>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4" y="2393640"/>
            <a:ext cx="3340871" cy="997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78064" y="3391194"/>
            <a:ext cx="3340871"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841017" y="2393640"/>
            <a:ext cx="3342183" cy="9975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841017" y="3391194"/>
            <a:ext cx="3342183" cy="61610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0FBCBFD-0142-44AB-8BBE-14468652DB3B}" type="datetimeFigureOut">
              <a:rPr kumimoji="1" lang="ja-JP" altLang="en-US" smtClean="0"/>
              <a:t>2018/5/2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3C5C85E-D42B-455D-870D-662F653A6BDE}" type="slidenum">
              <a:rPr kumimoji="1" lang="ja-JP" altLang="en-US" smtClean="0"/>
              <a:t>‹#›</a:t>
            </a:fld>
            <a:endParaRPr kumimoji="1" lang="ja-JP" altLang="en-US"/>
          </a:p>
        </p:txBody>
      </p:sp>
    </p:spTree>
    <p:extLst>
      <p:ext uri="{BB962C8B-B14F-4D97-AF65-F5344CB8AC3E}">
        <p14:creationId xmlns:p14="http://schemas.microsoft.com/office/powerpoint/2010/main" val="1034510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0FBCBFD-0142-44AB-8BBE-14468652DB3B}" type="datetimeFigureOut">
              <a:rPr kumimoji="1" lang="ja-JP" altLang="en-US" smtClean="0"/>
              <a:t>2018/5/2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3C5C85E-D42B-455D-870D-662F653A6BDE}" type="slidenum">
              <a:rPr kumimoji="1" lang="ja-JP" altLang="en-US" smtClean="0"/>
              <a:t>‹#›</a:t>
            </a:fld>
            <a:endParaRPr kumimoji="1" lang="ja-JP" altLang="en-US"/>
          </a:p>
        </p:txBody>
      </p:sp>
    </p:spTree>
    <p:extLst>
      <p:ext uri="{BB962C8B-B14F-4D97-AF65-F5344CB8AC3E}">
        <p14:creationId xmlns:p14="http://schemas.microsoft.com/office/powerpoint/2010/main" val="101402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0FBCBFD-0142-44AB-8BBE-14468652DB3B}" type="datetimeFigureOut">
              <a:rPr kumimoji="1" lang="ja-JP" altLang="en-US" smtClean="0"/>
              <a:t>2018/5/2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3C5C85E-D42B-455D-870D-662F653A6BDE}" type="slidenum">
              <a:rPr kumimoji="1" lang="ja-JP" altLang="en-US" smtClean="0"/>
              <a:t>‹#›</a:t>
            </a:fld>
            <a:endParaRPr kumimoji="1" lang="ja-JP" altLang="en-US"/>
          </a:p>
        </p:txBody>
      </p:sp>
    </p:spTree>
    <p:extLst>
      <p:ext uri="{BB962C8B-B14F-4D97-AF65-F5344CB8AC3E}">
        <p14:creationId xmlns:p14="http://schemas.microsoft.com/office/powerpoint/2010/main" val="139238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7"/>
            <a:ext cx="2487604" cy="181193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956244" y="425757"/>
            <a:ext cx="4226957" cy="91265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78064" y="2237695"/>
            <a:ext cx="2487604" cy="73145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0FBCBFD-0142-44AB-8BBE-14468652DB3B}" type="datetimeFigureOut">
              <a:rPr kumimoji="1" lang="ja-JP" altLang="en-US" smtClean="0"/>
              <a:t>2018/5/2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C5C85E-D42B-455D-870D-662F653A6BDE}" type="slidenum">
              <a:rPr kumimoji="1" lang="ja-JP" altLang="en-US" smtClean="0"/>
              <a:t>‹#›</a:t>
            </a:fld>
            <a:endParaRPr kumimoji="1" lang="ja-JP" altLang="en-US"/>
          </a:p>
        </p:txBody>
      </p:sp>
    </p:spTree>
    <p:extLst>
      <p:ext uri="{BB962C8B-B14F-4D97-AF65-F5344CB8AC3E}">
        <p14:creationId xmlns:p14="http://schemas.microsoft.com/office/powerpoint/2010/main" val="209015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1"/>
            <a:ext cx="4536758" cy="88369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482060" y="955475"/>
            <a:ext cx="4536758" cy="64160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482060" y="8369072"/>
            <a:ext cx="4536758" cy="12549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0FBCBFD-0142-44AB-8BBE-14468652DB3B}" type="datetimeFigureOut">
              <a:rPr kumimoji="1" lang="ja-JP" altLang="en-US" smtClean="0"/>
              <a:t>2018/5/2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3C5C85E-D42B-455D-870D-662F653A6BDE}" type="slidenum">
              <a:rPr kumimoji="1" lang="ja-JP" altLang="en-US" smtClean="0"/>
              <a:t>‹#›</a:t>
            </a:fld>
            <a:endParaRPr kumimoji="1" lang="ja-JP" altLang="en-US"/>
          </a:p>
        </p:txBody>
      </p:sp>
    </p:spTree>
    <p:extLst>
      <p:ext uri="{BB962C8B-B14F-4D97-AF65-F5344CB8AC3E}">
        <p14:creationId xmlns:p14="http://schemas.microsoft.com/office/powerpoint/2010/main" val="197686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3" y="428233"/>
            <a:ext cx="6805137" cy="178223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78063" y="2495127"/>
            <a:ext cx="6805137" cy="705715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78063" y="9911199"/>
            <a:ext cx="1764295" cy="5693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BCBFD-0142-44AB-8BBE-14468652DB3B}" type="datetimeFigureOut">
              <a:rPr kumimoji="1" lang="ja-JP" altLang="en-US" smtClean="0"/>
              <a:t>2018/5/2</a:t>
            </a:fld>
            <a:endParaRPr kumimoji="1" lang="ja-JP" altLang="en-US"/>
          </a:p>
        </p:txBody>
      </p:sp>
      <p:sp>
        <p:nvSpPr>
          <p:cNvPr id="5" name="フッター プレースホルダー 4"/>
          <p:cNvSpPr>
            <a:spLocks noGrp="1"/>
          </p:cNvSpPr>
          <p:nvPr>
            <p:ph type="ftr" sz="quarter" idx="3"/>
          </p:nvPr>
        </p:nvSpPr>
        <p:spPr>
          <a:xfrm>
            <a:off x="2583432" y="9911199"/>
            <a:ext cx="2394400" cy="5693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5" y="9911199"/>
            <a:ext cx="1764295" cy="5693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5C85E-D42B-455D-870D-662F653A6BDE}" type="slidenum">
              <a:rPr kumimoji="1" lang="ja-JP" altLang="en-US" smtClean="0"/>
              <a:t>‹#›</a:t>
            </a:fld>
            <a:endParaRPr kumimoji="1" lang="ja-JP" altLang="en-US"/>
          </a:p>
        </p:txBody>
      </p:sp>
    </p:spTree>
    <p:extLst>
      <p:ext uri="{BB962C8B-B14F-4D97-AF65-F5344CB8AC3E}">
        <p14:creationId xmlns:p14="http://schemas.microsoft.com/office/powerpoint/2010/main" val="1634950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a:spLocks noChangeAspect="1"/>
          </p:cNvSpPr>
          <p:nvPr/>
        </p:nvSpPr>
        <p:spPr>
          <a:xfrm>
            <a:off x="324247" y="8928402"/>
            <a:ext cx="720000" cy="720000"/>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Svmkmail01\事務部\総務課\フォトセンターより\20160516_B2_看護助手_水野さん\20160516_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616" y="5624789"/>
            <a:ext cx="6053400" cy="403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Svmkmail01\事務部\総務課\フォトセンターより\20160509_看護助手_A3_櫻岡さん\20160509_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616" y="1343575"/>
            <a:ext cx="6047497" cy="4035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71838" y="-53900"/>
            <a:ext cx="6805137" cy="1782233"/>
          </a:xfrm>
        </p:spPr>
        <p:txBody>
          <a:bodyPr/>
          <a:lstStyle/>
          <a:p>
            <a:pPr algn="l"/>
            <a:r>
              <a:rPr kumimoji="1" lang="ja-JP" altLang="en-US" dirty="0" smtClean="0">
                <a:latin typeface="Meiryo UI" pitchFamily="50" charset="-128"/>
                <a:ea typeface="Meiryo UI" pitchFamily="50" charset="-128"/>
                <a:cs typeface="Meiryo UI" pitchFamily="50" charset="-128"/>
              </a:rPr>
              <a:t>　　</a:t>
            </a:r>
            <a:r>
              <a:rPr lang="ja-JP" altLang="en-US" dirty="0">
                <a:latin typeface="Meiryo UI" pitchFamily="50" charset="-128"/>
                <a:ea typeface="Meiryo UI" pitchFamily="50" charset="-128"/>
                <a:cs typeface="Meiryo UI" pitchFamily="50" charset="-128"/>
              </a:rPr>
              <a:t>先輩</a:t>
            </a:r>
            <a:r>
              <a:rPr kumimoji="1" lang="ja-JP" altLang="en-US" dirty="0" smtClean="0">
                <a:latin typeface="Meiryo UI" pitchFamily="50" charset="-128"/>
                <a:ea typeface="Meiryo UI" pitchFamily="50" charset="-128"/>
                <a:cs typeface="Meiryo UI" pitchFamily="50" charset="-128"/>
              </a:rPr>
              <a:t>インタビュー</a:t>
            </a:r>
            <a:endParaRPr kumimoji="1" lang="ja-JP" altLang="en-US" dirty="0">
              <a:latin typeface="Meiryo UI" pitchFamily="50" charset="-128"/>
              <a:ea typeface="Meiryo UI" pitchFamily="50" charset="-128"/>
              <a:cs typeface="Meiryo UI" pitchFamily="50" charset="-128"/>
            </a:endParaRPr>
          </a:p>
        </p:txBody>
      </p:sp>
      <p:sp>
        <p:nvSpPr>
          <p:cNvPr id="12" name="角丸四角形 11"/>
          <p:cNvSpPr>
            <a:spLocks noChangeAspect="1"/>
          </p:cNvSpPr>
          <p:nvPr/>
        </p:nvSpPr>
        <p:spPr>
          <a:xfrm>
            <a:off x="5940871" y="90116"/>
            <a:ext cx="720000" cy="720000"/>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a:spLocks noChangeAspect="1"/>
          </p:cNvSpPr>
          <p:nvPr/>
        </p:nvSpPr>
        <p:spPr>
          <a:xfrm>
            <a:off x="6733039" y="98561"/>
            <a:ext cx="720000" cy="720000"/>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a:spLocks noChangeAspect="1"/>
          </p:cNvSpPr>
          <p:nvPr/>
        </p:nvSpPr>
        <p:spPr>
          <a:xfrm>
            <a:off x="6732959" y="890729"/>
            <a:ext cx="720000" cy="720000"/>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a:spLocks noChangeAspect="1"/>
          </p:cNvSpPr>
          <p:nvPr/>
        </p:nvSpPr>
        <p:spPr>
          <a:xfrm>
            <a:off x="324247" y="9729015"/>
            <a:ext cx="720000" cy="720000"/>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a:spLocks noChangeAspect="1"/>
          </p:cNvSpPr>
          <p:nvPr/>
        </p:nvSpPr>
        <p:spPr>
          <a:xfrm>
            <a:off x="1116335" y="9729015"/>
            <a:ext cx="720000" cy="720000"/>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a:spLocks/>
          </p:cNvSpPr>
          <p:nvPr/>
        </p:nvSpPr>
        <p:spPr>
          <a:xfrm>
            <a:off x="612279" y="163084"/>
            <a:ext cx="72000" cy="8640000"/>
          </a:xfrm>
          <a:prstGeom prst="roundRect">
            <a:avLst>
              <a:gd name="adj" fmla="val 50000"/>
            </a:avLst>
          </a:prstGeom>
          <a:solidFill>
            <a:srgbClr val="FFCC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a:spLocks/>
          </p:cNvSpPr>
          <p:nvPr/>
        </p:nvSpPr>
        <p:spPr>
          <a:xfrm rot="5400000">
            <a:off x="3325723" y="-1975256"/>
            <a:ext cx="45720" cy="6480720"/>
          </a:xfrm>
          <a:prstGeom prst="roundRect">
            <a:avLst>
              <a:gd name="adj" fmla="val 50000"/>
            </a:avLst>
          </a:prstGeom>
          <a:solidFill>
            <a:srgbClr val="FFCC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4" name="Picture 6" descr="\\Svmkmail01\事務部\総務課\看護採用2014\mika繧ｭ繝｣繝ｩ.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612" t="32348" r="39583" b="41095"/>
          <a:stretch/>
        </p:blipFill>
        <p:spPr bwMode="auto">
          <a:xfrm>
            <a:off x="6823071" y="4400029"/>
            <a:ext cx="491225" cy="87826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Svmkmail01\事務部\総務課\看護採用2014\mika繧ｭ繝｣繝ｩ.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511" t="60931" r="48885" b="22189"/>
          <a:stretch/>
        </p:blipFill>
        <p:spPr bwMode="auto">
          <a:xfrm>
            <a:off x="6867087" y="9249662"/>
            <a:ext cx="552897" cy="79747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825226" y="4340644"/>
            <a:ext cx="3109885" cy="923330"/>
          </a:xfrm>
          <a:prstGeom prst="rect">
            <a:avLst/>
          </a:prstGeom>
          <a:solidFill>
            <a:schemeClr val="bg1">
              <a:alpha val="50000"/>
            </a:schemeClr>
          </a:solidFill>
        </p:spPr>
        <p:txBody>
          <a:bodyPr wrap="square" rtlCol="0">
            <a:spAutoFit/>
          </a:bodyPr>
          <a:lstStyle/>
          <a:p>
            <a:r>
              <a:rPr lang="ja-JP" altLang="en-US" dirty="0" smtClean="0">
                <a:latin typeface="Meiryo UI" pitchFamily="50" charset="-128"/>
                <a:ea typeface="Meiryo UI" pitchFamily="50" charset="-128"/>
                <a:cs typeface="Meiryo UI" pitchFamily="50" charset="-128"/>
              </a:rPr>
              <a:t>看護補助者　櫻岡　</a:t>
            </a:r>
            <a:r>
              <a:rPr lang="ja-JP" altLang="en-US" dirty="0">
                <a:latin typeface="Meiryo UI" pitchFamily="50" charset="-128"/>
                <a:ea typeface="Meiryo UI" pitchFamily="50" charset="-128"/>
                <a:cs typeface="Meiryo UI" pitchFamily="50" charset="-128"/>
              </a:rPr>
              <a:t>愛莉さん</a:t>
            </a:r>
            <a:endParaRPr lang="en-US" altLang="ja-JP" dirty="0" smtClean="0">
              <a:latin typeface="Meiryo UI" pitchFamily="50" charset="-128"/>
              <a:ea typeface="Meiryo UI" pitchFamily="50" charset="-128"/>
              <a:cs typeface="Meiryo UI" pitchFamily="50" charset="-128"/>
            </a:endParaRPr>
          </a:p>
          <a:p>
            <a:r>
              <a:rPr lang="en-US" altLang="ja-JP" dirty="0">
                <a:latin typeface="Meiryo UI" pitchFamily="50" charset="-128"/>
                <a:ea typeface="Meiryo UI" pitchFamily="50" charset="-128"/>
                <a:cs typeface="Meiryo UI" pitchFamily="50" charset="-128"/>
              </a:rPr>
              <a:t>A3</a:t>
            </a:r>
            <a:r>
              <a:rPr lang="ja-JP" altLang="en-US" dirty="0" smtClean="0">
                <a:latin typeface="Meiryo UI" pitchFamily="50" charset="-128"/>
                <a:ea typeface="Meiryo UI" pitchFamily="50" charset="-128"/>
                <a:cs typeface="Meiryo UI" pitchFamily="50" charset="-128"/>
              </a:rPr>
              <a:t>病棟</a:t>
            </a:r>
            <a:r>
              <a:rPr lang="en-US" altLang="ja-JP" dirty="0" smtClean="0">
                <a:latin typeface="Meiryo UI" pitchFamily="50" charset="-128"/>
                <a:ea typeface="Meiryo UI" pitchFamily="50" charset="-128"/>
                <a:cs typeface="Meiryo UI" pitchFamily="50" charset="-128"/>
              </a:rPr>
              <a:t>(</a:t>
            </a:r>
            <a:r>
              <a:rPr lang="zh-CN" altLang="en-US" dirty="0">
                <a:latin typeface="Meiryo UI" pitchFamily="50" charset="-128"/>
                <a:ea typeface="Meiryo UI" pitchFamily="50" charset="-128"/>
                <a:cs typeface="Meiryo UI" pitchFamily="50" charset="-128"/>
              </a:rPr>
              <a:t>消化器内科</a:t>
            </a:r>
            <a:r>
              <a:rPr lang="zh-CN" altLang="en-US" dirty="0" smtClean="0">
                <a:latin typeface="Meiryo UI" pitchFamily="50" charset="-128"/>
                <a:ea typeface="Meiryo UI" pitchFamily="50" charset="-128"/>
                <a:cs typeface="Meiryo UI" pitchFamily="50" charset="-128"/>
              </a:rPr>
              <a:t>･外科</a:t>
            </a:r>
            <a:r>
              <a:rPr lang="en-US" altLang="ja-JP" dirty="0" smtClean="0">
                <a:latin typeface="Meiryo UI" pitchFamily="50" charset="-128"/>
                <a:ea typeface="Meiryo UI" pitchFamily="50" charset="-128"/>
                <a:cs typeface="Meiryo UI" pitchFamily="50" charset="-128"/>
              </a:rPr>
              <a:t>)</a:t>
            </a:r>
          </a:p>
          <a:p>
            <a:r>
              <a:rPr lang="ja-JP" altLang="en-US" dirty="0">
                <a:latin typeface="Meiryo UI" pitchFamily="50" charset="-128"/>
                <a:ea typeface="Meiryo UI" pitchFamily="50" charset="-128"/>
                <a:cs typeface="Meiryo UI" pitchFamily="50" charset="-128"/>
              </a:rPr>
              <a:t>浜松東高等学校　</a:t>
            </a:r>
            <a:r>
              <a:rPr lang="en-US" altLang="ja-JP" dirty="0">
                <a:latin typeface="Meiryo UI" pitchFamily="50" charset="-128"/>
                <a:ea typeface="Meiryo UI" pitchFamily="50" charset="-128"/>
                <a:cs typeface="Meiryo UI" pitchFamily="50" charset="-128"/>
              </a:rPr>
              <a:t>2015</a:t>
            </a:r>
            <a:r>
              <a:rPr lang="ja-JP" altLang="en-US" dirty="0" smtClean="0">
                <a:latin typeface="Meiryo UI" pitchFamily="50" charset="-128"/>
                <a:ea typeface="Meiryo UI" pitchFamily="50" charset="-128"/>
                <a:cs typeface="Meiryo UI" pitchFamily="50" charset="-128"/>
              </a:rPr>
              <a:t>年卒</a:t>
            </a:r>
            <a:endParaRPr lang="en-US" altLang="ja-JP" dirty="0">
              <a:latin typeface="Meiryo UI" pitchFamily="50" charset="-128"/>
              <a:ea typeface="Meiryo UI" pitchFamily="50" charset="-128"/>
              <a:cs typeface="Meiryo UI" pitchFamily="50" charset="-128"/>
            </a:endParaRPr>
          </a:p>
        </p:txBody>
      </p:sp>
      <p:sp>
        <p:nvSpPr>
          <p:cNvPr id="20" name="テキスト ボックス 19"/>
          <p:cNvSpPr txBox="1"/>
          <p:nvPr/>
        </p:nvSpPr>
        <p:spPr>
          <a:xfrm>
            <a:off x="4627040" y="2500403"/>
            <a:ext cx="2088152" cy="2462213"/>
          </a:xfrm>
          <a:prstGeom prst="rect">
            <a:avLst/>
          </a:prstGeom>
          <a:solidFill>
            <a:schemeClr val="bg1">
              <a:alpha val="50000"/>
            </a:schemeClr>
          </a:solidFill>
        </p:spPr>
        <p:txBody>
          <a:bodyPr wrap="square" rtlCol="0">
            <a:spAutoFit/>
          </a:bodyPr>
          <a:lstStyle/>
          <a:p>
            <a:r>
              <a:rPr lang="en-US" altLang="ja-JP" sz="1100" b="1" u="sng" dirty="0" smtClean="0">
                <a:solidFill>
                  <a:srgbClr val="FF7C80"/>
                </a:solidFill>
                <a:latin typeface="Meiryo UI" pitchFamily="50" charset="-128"/>
                <a:ea typeface="Meiryo UI" pitchFamily="50" charset="-128"/>
                <a:cs typeface="Meiryo UI" pitchFamily="50" charset="-128"/>
              </a:rPr>
              <a:t>Q</a:t>
            </a:r>
            <a:r>
              <a:rPr lang="ja-JP" altLang="en-US" sz="1100" b="1" u="sng" dirty="0" smtClean="0">
                <a:solidFill>
                  <a:srgbClr val="FF7C80"/>
                </a:solidFill>
                <a:latin typeface="Meiryo UI" pitchFamily="50" charset="-128"/>
                <a:ea typeface="Meiryo UI" pitchFamily="50" charset="-128"/>
                <a:cs typeface="Meiryo UI" pitchFamily="50" charset="-128"/>
              </a:rPr>
              <a:t>：当院を選んだ理由</a:t>
            </a:r>
            <a:endParaRPr lang="en-US" altLang="ja-JP" sz="1100" b="1" u="sng" dirty="0" smtClean="0">
              <a:solidFill>
                <a:srgbClr val="FF7C80"/>
              </a:solidFill>
              <a:latin typeface="Meiryo UI" pitchFamily="50" charset="-128"/>
              <a:ea typeface="Meiryo UI" pitchFamily="50" charset="-128"/>
              <a:cs typeface="Meiryo UI" pitchFamily="50" charset="-128"/>
            </a:endParaRPr>
          </a:p>
          <a:p>
            <a:r>
              <a:rPr lang="ja-JP" altLang="en-US" sz="1100" dirty="0">
                <a:latin typeface="Meiryo UI" pitchFamily="50" charset="-128"/>
                <a:ea typeface="Meiryo UI" pitchFamily="50" charset="-128"/>
                <a:cs typeface="Meiryo UI" pitchFamily="50" charset="-128"/>
              </a:rPr>
              <a:t>　職員が自ら進んで仕事に取り組む姿を見て仕事に対する意欲を感じ、私も当院で誰かの役にたちたいと思いました</a:t>
            </a:r>
            <a:r>
              <a:rPr lang="ja-JP" altLang="en-US" sz="1100" dirty="0" smtClean="0">
                <a:latin typeface="Meiryo UI" pitchFamily="50" charset="-128"/>
                <a:ea typeface="Meiryo UI" pitchFamily="50" charset="-128"/>
                <a:cs typeface="Meiryo UI" pitchFamily="50" charset="-128"/>
              </a:rPr>
              <a:t>。</a:t>
            </a:r>
            <a:r>
              <a:rPr lang="ja-JP" altLang="en-US" sz="1100" dirty="0">
                <a:latin typeface="Meiryo UI" pitchFamily="50" charset="-128"/>
                <a:ea typeface="Meiryo UI" pitchFamily="50" charset="-128"/>
                <a:cs typeface="Meiryo UI" pitchFamily="50" charset="-128"/>
              </a:rPr>
              <a:t>設備</a:t>
            </a:r>
            <a:r>
              <a:rPr lang="ja-JP" altLang="en-US" sz="1100" dirty="0" smtClean="0">
                <a:latin typeface="Meiryo UI" pitchFamily="50" charset="-128"/>
                <a:ea typeface="Meiryo UI" pitchFamily="50" charset="-128"/>
                <a:cs typeface="Meiryo UI" pitchFamily="50" charset="-128"/>
              </a:rPr>
              <a:t>が</a:t>
            </a:r>
            <a:r>
              <a:rPr lang="ja-JP" altLang="en-US" sz="1100" dirty="0">
                <a:latin typeface="Meiryo UI" pitchFamily="50" charset="-128"/>
                <a:ea typeface="Meiryo UI" pitchFamily="50" charset="-128"/>
                <a:cs typeface="Meiryo UI" pitchFamily="50" charset="-128"/>
              </a:rPr>
              <a:t>充実している</a:t>
            </a:r>
            <a:r>
              <a:rPr lang="ja-JP" altLang="en-US" sz="1100" dirty="0" smtClean="0">
                <a:latin typeface="Meiryo UI" pitchFamily="50" charset="-128"/>
                <a:ea typeface="Meiryo UI" pitchFamily="50" charset="-128"/>
                <a:cs typeface="Meiryo UI" pitchFamily="50" charset="-128"/>
              </a:rPr>
              <a:t>ことや教育に力をいれていることも選んだ理由です。</a:t>
            </a:r>
            <a:endParaRPr lang="en-US" altLang="ja-JP" sz="1100" dirty="0" smtClean="0">
              <a:latin typeface="Meiryo UI" pitchFamily="50" charset="-128"/>
              <a:ea typeface="Meiryo UI" pitchFamily="50" charset="-128"/>
              <a:cs typeface="Meiryo UI" pitchFamily="50" charset="-128"/>
            </a:endParaRPr>
          </a:p>
          <a:p>
            <a:endParaRPr lang="ja-JP" altLang="en-US" sz="1100" dirty="0" smtClean="0">
              <a:latin typeface="Meiryo UI" pitchFamily="50" charset="-128"/>
              <a:ea typeface="Meiryo UI" pitchFamily="50" charset="-128"/>
              <a:cs typeface="Meiryo UI" pitchFamily="50" charset="-128"/>
            </a:endParaRPr>
          </a:p>
          <a:p>
            <a:r>
              <a:rPr lang="en-US" altLang="ja-JP" sz="1100" b="1" u="sng" dirty="0" smtClean="0">
                <a:solidFill>
                  <a:srgbClr val="FF7C80"/>
                </a:solidFill>
                <a:latin typeface="Meiryo UI" pitchFamily="50" charset="-128"/>
                <a:ea typeface="Meiryo UI" pitchFamily="50" charset="-128"/>
                <a:cs typeface="Meiryo UI" pitchFamily="50" charset="-128"/>
              </a:rPr>
              <a:t>Q</a:t>
            </a:r>
            <a:r>
              <a:rPr lang="ja-JP" altLang="en-US" sz="1100" b="1" u="sng" dirty="0">
                <a:solidFill>
                  <a:srgbClr val="FF7C80"/>
                </a:solidFill>
                <a:latin typeface="Meiryo UI" pitchFamily="50" charset="-128"/>
                <a:ea typeface="Meiryo UI" pitchFamily="50" charset="-128"/>
                <a:cs typeface="Meiryo UI" pitchFamily="50" charset="-128"/>
              </a:rPr>
              <a:t>：後輩のみなさんへメッセージ</a:t>
            </a:r>
          </a:p>
          <a:p>
            <a:r>
              <a:rPr lang="ja-JP" altLang="en-US" sz="1100" dirty="0" smtClean="0">
                <a:latin typeface="Meiryo UI" pitchFamily="50" charset="-128"/>
                <a:ea typeface="Meiryo UI" pitchFamily="50" charset="-128"/>
                <a:cs typeface="Meiryo UI" pitchFamily="50" charset="-128"/>
              </a:rPr>
              <a:t>先輩方</a:t>
            </a:r>
            <a:r>
              <a:rPr lang="ja-JP" altLang="en-US" sz="1100" dirty="0">
                <a:latin typeface="Meiryo UI" pitchFamily="50" charset="-128"/>
                <a:ea typeface="Meiryo UI" pitchFamily="50" charset="-128"/>
                <a:cs typeface="Meiryo UI" pitchFamily="50" charset="-128"/>
              </a:rPr>
              <a:t>も優しく看護師との協力体制もしっかりしていて、笑顔が絶えない職場です。患者さんにお礼を言われると嬉しくやりがいを感じます。今私はとても充実しています。</a:t>
            </a:r>
          </a:p>
        </p:txBody>
      </p:sp>
      <p:sp>
        <p:nvSpPr>
          <p:cNvPr id="22" name="テキスト ボックス 21"/>
          <p:cNvSpPr txBox="1"/>
          <p:nvPr/>
        </p:nvSpPr>
        <p:spPr>
          <a:xfrm>
            <a:off x="3348583" y="8740930"/>
            <a:ext cx="3366609" cy="861774"/>
          </a:xfrm>
          <a:prstGeom prst="rect">
            <a:avLst/>
          </a:prstGeom>
          <a:solidFill>
            <a:schemeClr val="bg1">
              <a:alpha val="50000"/>
            </a:schemeClr>
          </a:solidFill>
        </p:spPr>
        <p:txBody>
          <a:bodyPr wrap="square" rtlCol="0">
            <a:spAutoFit/>
          </a:bodyPr>
          <a:lstStyle/>
          <a:p>
            <a:r>
              <a:rPr lang="ja-JP" altLang="en-US" dirty="0">
                <a:latin typeface="Meiryo UI" pitchFamily="50" charset="-128"/>
                <a:ea typeface="Meiryo UI" pitchFamily="50" charset="-128"/>
                <a:cs typeface="Meiryo UI" pitchFamily="50" charset="-128"/>
              </a:rPr>
              <a:t>看護</a:t>
            </a:r>
            <a:r>
              <a:rPr lang="ja-JP" altLang="en-US" dirty="0" smtClean="0">
                <a:latin typeface="Meiryo UI" pitchFamily="50" charset="-128"/>
                <a:ea typeface="Meiryo UI" pitchFamily="50" charset="-128"/>
                <a:cs typeface="Meiryo UI" pitchFamily="50" charset="-128"/>
              </a:rPr>
              <a:t>補助者　水野</a:t>
            </a:r>
            <a:r>
              <a:rPr lang="ja-JP" altLang="en-US" dirty="0">
                <a:latin typeface="Meiryo UI" pitchFamily="50" charset="-128"/>
                <a:ea typeface="Meiryo UI" pitchFamily="50" charset="-128"/>
                <a:cs typeface="Meiryo UI" pitchFamily="50" charset="-128"/>
              </a:rPr>
              <a:t>　萌子さん</a:t>
            </a:r>
            <a:endParaRPr lang="en-US" altLang="ja-JP" dirty="0">
              <a:latin typeface="Meiryo UI" pitchFamily="50" charset="-128"/>
              <a:ea typeface="Meiryo UI" pitchFamily="50" charset="-128"/>
              <a:cs typeface="Meiryo UI" pitchFamily="50" charset="-128"/>
            </a:endParaRPr>
          </a:p>
          <a:p>
            <a:r>
              <a:rPr lang="en-US" altLang="ja-JP" dirty="0" smtClean="0">
                <a:latin typeface="Meiryo UI" pitchFamily="50" charset="-128"/>
                <a:ea typeface="Meiryo UI" pitchFamily="50" charset="-128"/>
                <a:cs typeface="Meiryo UI" pitchFamily="50" charset="-128"/>
              </a:rPr>
              <a:t>B2</a:t>
            </a:r>
            <a:r>
              <a:rPr lang="ja-JP" altLang="en-US" dirty="0" smtClean="0">
                <a:latin typeface="Meiryo UI" pitchFamily="50" charset="-128"/>
                <a:ea typeface="Meiryo UI" pitchFamily="50" charset="-128"/>
                <a:cs typeface="Meiryo UI" pitchFamily="50" charset="-128"/>
              </a:rPr>
              <a:t>病棟</a:t>
            </a:r>
            <a:r>
              <a:rPr lang="en-US" altLang="ja-JP" dirty="0" smtClean="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リハビリテーション科</a:t>
            </a:r>
            <a:r>
              <a:rPr lang="en-US" altLang="ja-JP" dirty="0" smtClean="0">
                <a:latin typeface="Meiryo UI" pitchFamily="50" charset="-128"/>
                <a:ea typeface="Meiryo UI" pitchFamily="50" charset="-128"/>
                <a:cs typeface="Meiryo UI" pitchFamily="50" charset="-128"/>
              </a:rPr>
              <a:t>)</a:t>
            </a:r>
          </a:p>
          <a:p>
            <a:r>
              <a:rPr lang="ja-JP" altLang="en-US" sz="1400" dirty="0" smtClean="0">
                <a:latin typeface="Meiryo UI" pitchFamily="50" charset="-128"/>
                <a:ea typeface="Meiryo UI" pitchFamily="50" charset="-128"/>
                <a:cs typeface="Meiryo UI" pitchFamily="50" charset="-128"/>
              </a:rPr>
              <a:t>気賀高等学校</a:t>
            </a:r>
            <a:r>
              <a:rPr lang="en-US" altLang="ja-JP" sz="1400" dirty="0" smtClean="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浜松</a:t>
            </a:r>
            <a:r>
              <a:rPr lang="ja-JP" altLang="en-US" sz="1400" dirty="0" smtClean="0">
                <a:latin typeface="Meiryo UI" pitchFamily="50" charset="-128"/>
                <a:ea typeface="Meiryo UI" pitchFamily="50" charset="-128"/>
                <a:cs typeface="Meiryo UI" pitchFamily="50" charset="-128"/>
              </a:rPr>
              <a:t>湖北高校</a:t>
            </a:r>
            <a:r>
              <a:rPr lang="en-US" altLang="ja-JP" sz="1400" dirty="0" smtClean="0">
                <a:latin typeface="Meiryo UI" pitchFamily="50" charset="-128"/>
                <a:ea typeface="Meiryo UI" pitchFamily="50" charset="-128"/>
                <a:cs typeface="Meiryo UI" pitchFamily="50" charset="-128"/>
              </a:rPr>
              <a:t>) 2015</a:t>
            </a:r>
            <a:r>
              <a:rPr lang="ja-JP" altLang="en-US" sz="1400" dirty="0" smtClean="0">
                <a:latin typeface="Meiryo UI" pitchFamily="50" charset="-128"/>
                <a:ea typeface="Meiryo UI" pitchFamily="50" charset="-128"/>
                <a:cs typeface="Meiryo UI" pitchFamily="50" charset="-128"/>
              </a:rPr>
              <a:t>年卒</a:t>
            </a:r>
            <a:endParaRPr lang="en-US" altLang="ja-JP" sz="1400" dirty="0">
              <a:latin typeface="Meiryo UI" pitchFamily="50" charset="-128"/>
              <a:ea typeface="Meiryo UI" pitchFamily="50" charset="-128"/>
              <a:cs typeface="Meiryo UI" pitchFamily="50" charset="-128"/>
            </a:endParaRPr>
          </a:p>
        </p:txBody>
      </p:sp>
      <p:sp>
        <p:nvSpPr>
          <p:cNvPr id="23" name="テキスト ボックス 22"/>
          <p:cNvSpPr txBox="1"/>
          <p:nvPr/>
        </p:nvSpPr>
        <p:spPr>
          <a:xfrm>
            <a:off x="825225" y="6322488"/>
            <a:ext cx="2307333" cy="3308598"/>
          </a:xfrm>
          <a:prstGeom prst="rect">
            <a:avLst/>
          </a:prstGeom>
          <a:solidFill>
            <a:schemeClr val="bg1">
              <a:alpha val="50000"/>
            </a:schemeClr>
          </a:solidFill>
        </p:spPr>
        <p:txBody>
          <a:bodyPr wrap="square" rtlCol="0">
            <a:spAutoFit/>
          </a:bodyPr>
          <a:lstStyle/>
          <a:p>
            <a:r>
              <a:rPr lang="en-US" altLang="ja-JP" sz="1100" b="1" u="sng" dirty="0" smtClean="0">
                <a:solidFill>
                  <a:srgbClr val="FF7C80"/>
                </a:solidFill>
                <a:latin typeface="Meiryo UI" pitchFamily="50" charset="-128"/>
                <a:ea typeface="Meiryo UI" pitchFamily="50" charset="-128"/>
                <a:cs typeface="Meiryo UI" pitchFamily="50" charset="-128"/>
              </a:rPr>
              <a:t>Q</a:t>
            </a:r>
            <a:r>
              <a:rPr lang="ja-JP" altLang="en-US" sz="1100" b="1" u="sng" dirty="0" smtClean="0">
                <a:solidFill>
                  <a:srgbClr val="FF7C80"/>
                </a:solidFill>
                <a:latin typeface="Meiryo UI" pitchFamily="50" charset="-128"/>
                <a:ea typeface="Meiryo UI" pitchFamily="50" charset="-128"/>
                <a:cs typeface="Meiryo UI" pitchFamily="50" charset="-128"/>
              </a:rPr>
              <a:t>：当院を選んだ理由</a:t>
            </a:r>
            <a:endParaRPr lang="en-US" altLang="ja-JP" sz="1100" b="1" u="sng" dirty="0" smtClean="0">
              <a:solidFill>
                <a:srgbClr val="FF7C80"/>
              </a:solidFill>
              <a:latin typeface="Meiryo UI" pitchFamily="50" charset="-128"/>
              <a:ea typeface="Meiryo UI" pitchFamily="50" charset="-128"/>
              <a:cs typeface="Meiryo UI" pitchFamily="50" charset="-128"/>
            </a:endParaRPr>
          </a:p>
          <a:p>
            <a:r>
              <a:rPr lang="ja-JP" altLang="en-US" sz="1100" dirty="0">
                <a:latin typeface="Meiryo UI" pitchFamily="50" charset="-128"/>
                <a:ea typeface="Meiryo UI" pitchFamily="50" charset="-128"/>
                <a:cs typeface="Meiryo UI" pitchFamily="50" charset="-128"/>
              </a:rPr>
              <a:t>　見学をした時に、看護師さんが</a:t>
            </a:r>
            <a:r>
              <a:rPr lang="en-US" altLang="ja-JP" sz="1100" dirty="0">
                <a:latin typeface="Meiryo UI" pitchFamily="50" charset="-128"/>
                <a:ea typeface="Meiryo UI" pitchFamily="50" charset="-128"/>
                <a:cs typeface="Meiryo UI" pitchFamily="50" charset="-128"/>
              </a:rPr>
              <a:t>1</a:t>
            </a:r>
            <a:r>
              <a:rPr lang="ja-JP" altLang="en-US" sz="1100" dirty="0">
                <a:latin typeface="Meiryo UI" pitchFamily="50" charset="-128"/>
                <a:ea typeface="Meiryo UI" pitchFamily="50" charset="-128"/>
                <a:cs typeface="Meiryo UI" pitchFamily="50" charset="-128"/>
              </a:rPr>
              <a:t>人</a:t>
            </a:r>
            <a:r>
              <a:rPr lang="en-US" altLang="ja-JP" sz="1100" dirty="0">
                <a:latin typeface="Meiryo UI" pitchFamily="50" charset="-128"/>
                <a:ea typeface="Meiryo UI" pitchFamily="50" charset="-128"/>
                <a:cs typeface="Meiryo UI" pitchFamily="50" charset="-128"/>
              </a:rPr>
              <a:t>1</a:t>
            </a:r>
            <a:r>
              <a:rPr lang="ja-JP" altLang="en-US" sz="1100" dirty="0">
                <a:latin typeface="Meiryo UI" pitchFamily="50" charset="-128"/>
                <a:ea typeface="Meiryo UI" pitchFamily="50" charset="-128"/>
                <a:cs typeface="Meiryo UI" pitchFamily="50" charset="-128"/>
              </a:rPr>
              <a:t>人の患者さんに優しく笑顔で接したり、多くの仕事を効率よくこなしている姿を見て感動しました。また、地域の方に信頼されている病院であることを知り、魅力を感じました。そんな素晴らしい病院で仕事をしている看護師さんを私は看護補助者として、サポートしたいと思ったからです。</a:t>
            </a:r>
          </a:p>
          <a:p>
            <a:r>
              <a:rPr lang="en-US" altLang="ja-JP" sz="1100" b="1" u="sng" dirty="0">
                <a:solidFill>
                  <a:srgbClr val="FF7C80"/>
                </a:solidFill>
                <a:latin typeface="Meiryo UI" pitchFamily="50" charset="-128"/>
                <a:ea typeface="Meiryo UI" pitchFamily="50" charset="-128"/>
                <a:cs typeface="Meiryo UI" pitchFamily="50" charset="-128"/>
              </a:rPr>
              <a:t>Q</a:t>
            </a:r>
            <a:r>
              <a:rPr lang="ja-JP" altLang="en-US" sz="1100" b="1" u="sng" dirty="0">
                <a:solidFill>
                  <a:srgbClr val="FF7C80"/>
                </a:solidFill>
                <a:latin typeface="Meiryo UI" pitchFamily="50" charset="-128"/>
                <a:ea typeface="Meiryo UI" pitchFamily="50" charset="-128"/>
                <a:cs typeface="Meiryo UI" pitchFamily="50" charset="-128"/>
              </a:rPr>
              <a:t>：後輩のみなさんへ</a:t>
            </a:r>
            <a:r>
              <a:rPr lang="ja-JP" altLang="en-US" sz="1100" b="1" u="sng" dirty="0" smtClean="0">
                <a:solidFill>
                  <a:srgbClr val="FF7C80"/>
                </a:solidFill>
                <a:latin typeface="Meiryo UI" pitchFamily="50" charset="-128"/>
                <a:ea typeface="Meiryo UI" pitchFamily="50" charset="-128"/>
                <a:cs typeface="Meiryo UI" pitchFamily="50" charset="-128"/>
              </a:rPr>
              <a:t>メッセージ</a:t>
            </a:r>
          </a:p>
          <a:p>
            <a:r>
              <a:rPr lang="ja-JP" altLang="en-US" sz="1100" dirty="0">
                <a:latin typeface="Meiryo UI" pitchFamily="50" charset="-128"/>
                <a:ea typeface="Meiryo UI" pitchFamily="50" charset="-128"/>
                <a:cs typeface="Meiryo UI" pitchFamily="50" charset="-128"/>
              </a:rPr>
              <a:t>　看護師さん達とチームワークよく、患者さんの為に仕事ができていると実感している毎日です。特に、患者さんから直接「ありがとう」と笑顔で言われるとこの仕事を選んでよかったと思います。病院の中の色々なスタッフと関わることがあるので、楽しいです。聖隷三方原病院で働けていることに誇りが持てます。</a:t>
            </a:r>
          </a:p>
        </p:txBody>
      </p:sp>
    </p:spTree>
    <p:extLst>
      <p:ext uri="{BB962C8B-B14F-4D97-AF65-F5344CB8AC3E}">
        <p14:creationId xmlns:p14="http://schemas.microsoft.com/office/powerpoint/2010/main" val="18222589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vmkmail01\事務部\総務課\フォトセンターより\20170210_A5_看護補助者_鈴木愛香さん\20170210_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860" y="1335121"/>
            <a:ext cx="6084928" cy="39431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descr="\\svmkmail01\事務部\総務課\フォトセンターより\20170203_看護補助者_森島さん\20170203_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9861" y="5613114"/>
            <a:ext cx="6027226" cy="3675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角丸四角形 13"/>
          <p:cNvSpPr>
            <a:spLocks noChangeAspect="1"/>
          </p:cNvSpPr>
          <p:nvPr/>
        </p:nvSpPr>
        <p:spPr>
          <a:xfrm>
            <a:off x="6732959" y="890729"/>
            <a:ext cx="720000" cy="720000"/>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a:spLocks noChangeAspect="1"/>
          </p:cNvSpPr>
          <p:nvPr/>
        </p:nvSpPr>
        <p:spPr>
          <a:xfrm>
            <a:off x="324247" y="8928402"/>
            <a:ext cx="720000" cy="720000"/>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71838" y="-53900"/>
            <a:ext cx="6805137" cy="1782233"/>
          </a:xfrm>
        </p:spPr>
        <p:txBody>
          <a:bodyPr/>
          <a:lstStyle/>
          <a:p>
            <a:pPr algn="l"/>
            <a:r>
              <a:rPr kumimoji="1" lang="ja-JP" altLang="en-US" dirty="0" smtClean="0">
                <a:latin typeface="Meiryo UI" pitchFamily="50" charset="-128"/>
                <a:ea typeface="Meiryo UI" pitchFamily="50" charset="-128"/>
                <a:cs typeface="Meiryo UI" pitchFamily="50" charset="-128"/>
              </a:rPr>
              <a:t>　　</a:t>
            </a:r>
            <a:r>
              <a:rPr lang="ja-JP" altLang="en-US" dirty="0">
                <a:latin typeface="Meiryo UI" pitchFamily="50" charset="-128"/>
                <a:ea typeface="Meiryo UI" pitchFamily="50" charset="-128"/>
                <a:cs typeface="Meiryo UI" pitchFamily="50" charset="-128"/>
              </a:rPr>
              <a:t>先輩</a:t>
            </a:r>
            <a:r>
              <a:rPr kumimoji="1" lang="ja-JP" altLang="en-US" dirty="0" smtClean="0">
                <a:latin typeface="Meiryo UI" pitchFamily="50" charset="-128"/>
                <a:ea typeface="Meiryo UI" pitchFamily="50" charset="-128"/>
                <a:cs typeface="Meiryo UI" pitchFamily="50" charset="-128"/>
              </a:rPr>
              <a:t>インタビュー</a:t>
            </a:r>
            <a:endParaRPr kumimoji="1" lang="ja-JP" altLang="en-US" dirty="0">
              <a:latin typeface="Meiryo UI" pitchFamily="50" charset="-128"/>
              <a:ea typeface="Meiryo UI" pitchFamily="50" charset="-128"/>
              <a:cs typeface="Meiryo UI" pitchFamily="50" charset="-128"/>
            </a:endParaRPr>
          </a:p>
        </p:txBody>
      </p:sp>
      <p:sp>
        <p:nvSpPr>
          <p:cNvPr id="12" name="角丸四角形 11"/>
          <p:cNvSpPr>
            <a:spLocks noChangeAspect="1"/>
          </p:cNvSpPr>
          <p:nvPr/>
        </p:nvSpPr>
        <p:spPr>
          <a:xfrm>
            <a:off x="5940871" y="90116"/>
            <a:ext cx="720000" cy="720000"/>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a:spLocks noChangeAspect="1"/>
          </p:cNvSpPr>
          <p:nvPr/>
        </p:nvSpPr>
        <p:spPr>
          <a:xfrm>
            <a:off x="6733039" y="98561"/>
            <a:ext cx="720000" cy="720000"/>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a:spLocks noChangeAspect="1"/>
          </p:cNvSpPr>
          <p:nvPr/>
        </p:nvSpPr>
        <p:spPr>
          <a:xfrm>
            <a:off x="324247" y="9729015"/>
            <a:ext cx="720000" cy="720000"/>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a:spLocks noChangeAspect="1"/>
          </p:cNvSpPr>
          <p:nvPr/>
        </p:nvSpPr>
        <p:spPr>
          <a:xfrm>
            <a:off x="1116335" y="9729015"/>
            <a:ext cx="720000" cy="720000"/>
          </a:xfrm>
          <a:prstGeom prst="round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a:spLocks/>
          </p:cNvSpPr>
          <p:nvPr/>
        </p:nvSpPr>
        <p:spPr>
          <a:xfrm>
            <a:off x="612279" y="163084"/>
            <a:ext cx="72000" cy="8640000"/>
          </a:xfrm>
          <a:prstGeom prst="roundRect">
            <a:avLst>
              <a:gd name="adj" fmla="val 50000"/>
            </a:avLst>
          </a:prstGeom>
          <a:solidFill>
            <a:srgbClr val="FFCC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a:spLocks/>
          </p:cNvSpPr>
          <p:nvPr/>
        </p:nvSpPr>
        <p:spPr>
          <a:xfrm rot="5400000">
            <a:off x="3325723" y="-1975256"/>
            <a:ext cx="45720" cy="6480720"/>
          </a:xfrm>
          <a:prstGeom prst="roundRect">
            <a:avLst>
              <a:gd name="adj" fmla="val 50000"/>
            </a:avLst>
          </a:prstGeom>
          <a:solidFill>
            <a:srgbClr val="FFCC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4" name="Picture 6" descr="\\Svmkmail01\事務部\総務課\看護採用2014\mika繧ｭ繝｣繝ｩ.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612" t="32348" r="39583" b="41095"/>
          <a:stretch/>
        </p:blipFill>
        <p:spPr bwMode="auto">
          <a:xfrm>
            <a:off x="6823071" y="4400029"/>
            <a:ext cx="491225" cy="878261"/>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Svmkmail01\事務部\総務課\看護採用2014\mika繧ｭ繝｣繝ｩ.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5511" t="60931" r="48885" b="22189"/>
          <a:stretch/>
        </p:blipFill>
        <p:spPr bwMode="auto">
          <a:xfrm>
            <a:off x="6867087" y="9249662"/>
            <a:ext cx="552897" cy="79747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839859" y="8466737"/>
            <a:ext cx="3372819" cy="861774"/>
          </a:xfrm>
          <a:prstGeom prst="rect">
            <a:avLst/>
          </a:prstGeom>
          <a:solidFill>
            <a:schemeClr val="bg1">
              <a:alpha val="50000"/>
            </a:schemeClr>
          </a:solidFill>
        </p:spPr>
        <p:txBody>
          <a:bodyPr wrap="square" rtlCol="0">
            <a:spAutoFit/>
          </a:bodyPr>
          <a:lstStyle/>
          <a:p>
            <a:r>
              <a:rPr lang="ja-JP" altLang="en-US" dirty="0" smtClean="0">
                <a:latin typeface="Meiryo UI" pitchFamily="50" charset="-128"/>
                <a:ea typeface="Meiryo UI" pitchFamily="50" charset="-128"/>
                <a:cs typeface="Meiryo UI" pitchFamily="50" charset="-128"/>
              </a:rPr>
              <a:t>看護補助者　森島　由紀乃</a:t>
            </a:r>
            <a:r>
              <a:rPr lang="ja-JP" altLang="en-US" dirty="0">
                <a:latin typeface="Meiryo UI" pitchFamily="50" charset="-128"/>
                <a:ea typeface="Meiryo UI" pitchFamily="50" charset="-128"/>
                <a:cs typeface="Meiryo UI" pitchFamily="50" charset="-128"/>
              </a:rPr>
              <a:t>さん</a:t>
            </a:r>
            <a:endParaRPr lang="en-US" altLang="ja-JP" dirty="0" smtClean="0">
              <a:latin typeface="Meiryo UI" pitchFamily="50" charset="-128"/>
              <a:ea typeface="Meiryo UI" pitchFamily="50" charset="-128"/>
              <a:cs typeface="Meiryo UI" pitchFamily="50" charset="-128"/>
            </a:endParaRPr>
          </a:p>
          <a:p>
            <a:r>
              <a:rPr lang="en-US" altLang="ja-JP" dirty="0">
                <a:latin typeface="Meiryo UI" pitchFamily="50" charset="-128"/>
                <a:ea typeface="Meiryo UI" pitchFamily="50" charset="-128"/>
                <a:cs typeface="Meiryo UI" pitchFamily="50" charset="-128"/>
              </a:rPr>
              <a:t>C4</a:t>
            </a:r>
            <a:r>
              <a:rPr lang="ja-JP" altLang="en-US" dirty="0" smtClean="0">
                <a:latin typeface="Meiryo UI" pitchFamily="50" charset="-128"/>
                <a:ea typeface="Meiryo UI" pitchFamily="50" charset="-128"/>
                <a:cs typeface="Meiryo UI" pitchFamily="50" charset="-128"/>
              </a:rPr>
              <a:t>病棟</a:t>
            </a:r>
            <a:r>
              <a:rPr lang="en-US" altLang="ja-JP" dirty="0" smtClean="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混合内科病棟</a:t>
            </a:r>
            <a:r>
              <a:rPr lang="en-US" altLang="ja-JP" dirty="0" smtClean="0">
                <a:latin typeface="Meiryo UI" pitchFamily="50" charset="-128"/>
                <a:ea typeface="Meiryo UI" pitchFamily="50" charset="-128"/>
                <a:cs typeface="Meiryo UI" pitchFamily="50" charset="-128"/>
              </a:rPr>
              <a:t>)</a:t>
            </a:r>
          </a:p>
          <a:p>
            <a:r>
              <a:rPr lang="ja-JP" altLang="en-US" sz="1400" dirty="0" smtClean="0">
                <a:latin typeface="Meiryo UI" pitchFamily="50" charset="-128"/>
                <a:ea typeface="Meiryo UI" pitchFamily="50" charset="-128"/>
                <a:cs typeface="Meiryo UI" pitchFamily="50" charset="-128"/>
              </a:rPr>
              <a:t>気賀</a:t>
            </a:r>
            <a:r>
              <a:rPr lang="ja-JP" altLang="en-US" sz="1400" dirty="0">
                <a:latin typeface="Meiryo UI" pitchFamily="50" charset="-128"/>
                <a:ea typeface="Meiryo UI" pitchFamily="50" charset="-128"/>
                <a:cs typeface="Meiryo UI" pitchFamily="50" charset="-128"/>
              </a:rPr>
              <a:t>高等</a:t>
            </a:r>
            <a:r>
              <a:rPr lang="ja-JP" altLang="en-US" sz="1400" dirty="0" smtClean="0">
                <a:latin typeface="Meiryo UI" pitchFamily="50" charset="-128"/>
                <a:ea typeface="Meiryo UI" pitchFamily="50" charset="-128"/>
                <a:cs typeface="Meiryo UI" pitchFamily="50" charset="-128"/>
              </a:rPr>
              <a:t>学校</a:t>
            </a:r>
            <a:r>
              <a:rPr lang="en-US" altLang="ja-JP" sz="1400" dirty="0">
                <a:latin typeface="Meiryo UI" pitchFamily="50" charset="-128"/>
                <a:ea typeface="Meiryo UI" pitchFamily="50" charset="-128"/>
                <a:cs typeface="Meiryo UI" pitchFamily="50" charset="-128"/>
              </a:rPr>
              <a:t>(</a:t>
            </a:r>
            <a:r>
              <a:rPr lang="ja-JP" altLang="en-US" sz="1400" dirty="0">
                <a:latin typeface="Meiryo UI" pitchFamily="50" charset="-128"/>
                <a:ea typeface="Meiryo UI" pitchFamily="50" charset="-128"/>
                <a:cs typeface="Meiryo UI" pitchFamily="50" charset="-128"/>
              </a:rPr>
              <a:t>浜松湖北高校</a:t>
            </a:r>
            <a:r>
              <a:rPr lang="en-US" altLang="ja-JP" sz="1400" dirty="0" smtClean="0">
                <a:latin typeface="Meiryo UI" pitchFamily="50" charset="-128"/>
                <a:ea typeface="Meiryo UI" pitchFamily="50" charset="-128"/>
                <a:cs typeface="Meiryo UI" pitchFamily="50" charset="-128"/>
              </a:rPr>
              <a:t>)2016</a:t>
            </a:r>
            <a:r>
              <a:rPr lang="ja-JP" altLang="en-US" sz="1400" dirty="0">
                <a:latin typeface="Meiryo UI" pitchFamily="50" charset="-128"/>
                <a:ea typeface="Meiryo UI" pitchFamily="50" charset="-128"/>
                <a:cs typeface="Meiryo UI" pitchFamily="50" charset="-128"/>
              </a:rPr>
              <a:t>年</a:t>
            </a:r>
            <a:r>
              <a:rPr lang="ja-JP" altLang="en-US" sz="1400" dirty="0" smtClean="0">
                <a:latin typeface="Meiryo UI" pitchFamily="50" charset="-128"/>
                <a:ea typeface="Meiryo UI" pitchFamily="50" charset="-128"/>
                <a:cs typeface="Meiryo UI" pitchFamily="50" charset="-128"/>
              </a:rPr>
              <a:t>卒</a:t>
            </a:r>
            <a:endParaRPr lang="en-US" altLang="ja-JP" sz="1400" dirty="0">
              <a:latin typeface="Meiryo UI" pitchFamily="50" charset="-128"/>
              <a:ea typeface="Meiryo UI" pitchFamily="50" charset="-128"/>
              <a:cs typeface="Meiryo UI" pitchFamily="50" charset="-128"/>
            </a:endParaRPr>
          </a:p>
        </p:txBody>
      </p:sp>
      <p:sp>
        <p:nvSpPr>
          <p:cNvPr id="20" name="テキスト ボックス 19"/>
          <p:cNvSpPr txBox="1"/>
          <p:nvPr/>
        </p:nvSpPr>
        <p:spPr>
          <a:xfrm>
            <a:off x="4448877" y="6085192"/>
            <a:ext cx="2438495" cy="3477875"/>
          </a:xfrm>
          <a:prstGeom prst="rect">
            <a:avLst/>
          </a:prstGeom>
          <a:solidFill>
            <a:schemeClr val="bg1">
              <a:alpha val="50000"/>
            </a:schemeClr>
          </a:solidFill>
        </p:spPr>
        <p:txBody>
          <a:bodyPr wrap="square" rtlCol="0">
            <a:spAutoFit/>
          </a:bodyPr>
          <a:lstStyle/>
          <a:p>
            <a:r>
              <a:rPr lang="en-US" altLang="ja-JP" sz="1100" b="1" u="sng" dirty="0" smtClean="0">
                <a:solidFill>
                  <a:srgbClr val="FF7C80"/>
                </a:solidFill>
                <a:latin typeface="Meiryo UI" pitchFamily="50" charset="-128"/>
                <a:ea typeface="Meiryo UI" pitchFamily="50" charset="-128"/>
                <a:cs typeface="Meiryo UI" pitchFamily="50" charset="-128"/>
              </a:rPr>
              <a:t>Q</a:t>
            </a:r>
            <a:r>
              <a:rPr lang="ja-JP" altLang="en-US" sz="1100" b="1" u="sng" dirty="0" smtClean="0">
                <a:solidFill>
                  <a:srgbClr val="FF7C80"/>
                </a:solidFill>
                <a:latin typeface="Meiryo UI" pitchFamily="50" charset="-128"/>
                <a:ea typeface="Meiryo UI" pitchFamily="50" charset="-128"/>
                <a:cs typeface="Meiryo UI" pitchFamily="50" charset="-128"/>
              </a:rPr>
              <a:t>：当院を選んだ理由</a:t>
            </a:r>
            <a:endParaRPr lang="en-US" altLang="ja-JP" sz="1100" b="1" u="sng" dirty="0" smtClean="0">
              <a:solidFill>
                <a:srgbClr val="FF7C80"/>
              </a:solidFill>
              <a:latin typeface="Meiryo UI" pitchFamily="50" charset="-128"/>
              <a:ea typeface="Meiryo UI" pitchFamily="50" charset="-128"/>
              <a:cs typeface="Meiryo UI" pitchFamily="50" charset="-128"/>
            </a:endParaRPr>
          </a:p>
          <a:p>
            <a:r>
              <a:rPr lang="ja-JP" altLang="en-US" sz="1100" dirty="0">
                <a:latin typeface="Meiryo UI" pitchFamily="50" charset="-128"/>
                <a:ea typeface="Meiryo UI" pitchFamily="50" charset="-128"/>
                <a:cs typeface="Meiryo UI" pitchFamily="50" charset="-128"/>
              </a:rPr>
              <a:t>聖隷三方原病院に祖父が入院した時、看護師さんや看護補助者さん達が祖父だけではなく私達家族にも良くしてくれました</a:t>
            </a:r>
            <a:r>
              <a:rPr lang="ja-JP" altLang="en-US" sz="1100" dirty="0" smtClean="0">
                <a:latin typeface="Meiryo UI" pitchFamily="50" charset="-128"/>
                <a:ea typeface="Meiryo UI" pitchFamily="50" charset="-128"/>
                <a:cs typeface="Meiryo UI" pitchFamily="50" charset="-128"/>
              </a:rPr>
              <a:t>。その</a:t>
            </a:r>
            <a:r>
              <a:rPr lang="ja-JP" altLang="en-US" sz="1100" dirty="0">
                <a:latin typeface="Meiryo UI" pitchFamily="50" charset="-128"/>
                <a:ea typeface="Meiryo UI" pitchFamily="50" charset="-128"/>
                <a:cs typeface="Meiryo UI" pitchFamily="50" charset="-128"/>
              </a:rPr>
              <a:t>時、私もこの病院で患者さんや家族の気持ちを考えて接することで役に立ちたいと思いました。また職業体験時には患者さんに笑顔で優しく接し、コミュニケーションをよく取っていて良いと感じたからです。</a:t>
            </a:r>
          </a:p>
          <a:p>
            <a:r>
              <a:rPr lang="en-US" altLang="ja-JP" sz="1100" b="1" u="sng" dirty="0" smtClean="0">
                <a:solidFill>
                  <a:srgbClr val="FF7C80"/>
                </a:solidFill>
                <a:latin typeface="Meiryo UI" pitchFamily="50" charset="-128"/>
                <a:ea typeface="Meiryo UI" pitchFamily="50" charset="-128"/>
                <a:cs typeface="Meiryo UI" pitchFamily="50" charset="-128"/>
              </a:rPr>
              <a:t>Q</a:t>
            </a:r>
            <a:r>
              <a:rPr lang="ja-JP" altLang="en-US" sz="1100" b="1" u="sng" dirty="0">
                <a:solidFill>
                  <a:srgbClr val="FF7C80"/>
                </a:solidFill>
                <a:latin typeface="Meiryo UI" pitchFamily="50" charset="-128"/>
                <a:ea typeface="Meiryo UI" pitchFamily="50" charset="-128"/>
                <a:cs typeface="Meiryo UI" pitchFamily="50" charset="-128"/>
              </a:rPr>
              <a:t>：後輩のみなさんへメッセージ</a:t>
            </a:r>
          </a:p>
          <a:p>
            <a:r>
              <a:rPr lang="ja-JP" altLang="en-US" sz="1100" dirty="0">
                <a:latin typeface="Meiryo UI" pitchFamily="50" charset="-128"/>
                <a:ea typeface="Meiryo UI" pitchFamily="50" charset="-128"/>
                <a:cs typeface="Meiryo UI" pitchFamily="50" charset="-128"/>
              </a:rPr>
              <a:t>最初は戸惑うこともあるかもしれません。でもそんな時は</a:t>
            </a:r>
            <a:r>
              <a:rPr lang="en-US" altLang="ja-JP" sz="1100" dirty="0">
                <a:latin typeface="Meiryo UI" pitchFamily="50" charset="-128"/>
                <a:ea typeface="Meiryo UI" pitchFamily="50" charset="-128"/>
                <a:cs typeface="Meiryo UI" pitchFamily="50" charset="-128"/>
              </a:rPr>
              <a:t>1</a:t>
            </a:r>
            <a:r>
              <a:rPr lang="ja-JP" altLang="en-US" sz="1100" dirty="0">
                <a:latin typeface="Meiryo UI" pitchFamily="50" charset="-128"/>
                <a:ea typeface="Meiryo UI" pitchFamily="50" charset="-128"/>
                <a:cs typeface="Meiryo UI" pitchFamily="50" charset="-128"/>
              </a:rPr>
              <a:t>人で抱え込まずに周りに助けを求めれば先輩達が優しく丁寧に教えてくれたり、サポートしてくれたりするので、安心して働くことができます。また、色々な人と関わる事ができ、色々な事が起こる毎日で笑顔の絶えない職場で充実しています。とてもやりがいを感じる仕事です！</a:t>
            </a:r>
          </a:p>
        </p:txBody>
      </p:sp>
      <p:sp>
        <p:nvSpPr>
          <p:cNvPr id="22" name="テキスト ボックス 21"/>
          <p:cNvSpPr txBox="1"/>
          <p:nvPr/>
        </p:nvSpPr>
        <p:spPr>
          <a:xfrm>
            <a:off x="3390733" y="4416516"/>
            <a:ext cx="3366609" cy="861774"/>
          </a:xfrm>
          <a:prstGeom prst="rect">
            <a:avLst/>
          </a:prstGeom>
          <a:solidFill>
            <a:schemeClr val="bg1">
              <a:alpha val="50000"/>
            </a:schemeClr>
          </a:solidFill>
        </p:spPr>
        <p:txBody>
          <a:bodyPr wrap="square" rtlCol="0">
            <a:spAutoFit/>
          </a:bodyPr>
          <a:lstStyle/>
          <a:p>
            <a:r>
              <a:rPr lang="ja-JP" altLang="en-US" dirty="0">
                <a:latin typeface="Meiryo UI" pitchFamily="50" charset="-128"/>
                <a:ea typeface="Meiryo UI" pitchFamily="50" charset="-128"/>
                <a:cs typeface="Meiryo UI" pitchFamily="50" charset="-128"/>
              </a:rPr>
              <a:t>看護</a:t>
            </a:r>
            <a:r>
              <a:rPr lang="ja-JP" altLang="en-US" dirty="0" smtClean="0">
                <a:latin typeface="Meiryo UI" pitchFamily="50" charset="-128"/>
                <a:ea typeface="Meiryo UI" pitchFamily="50" charset="-128"/>
                <a:cs typeface="Meiryo UI" pitchFamily="50" charset="-128"/>
              </a:rPr>
              <a:t>補助者　</a:t>
            </a:r>
            <a:r>
              <a:rPr lang="ja-JP" altLang="en-US" dirty="0">
                <a:latin typeface="Meiryo UI" pitchFamily="50" charset="-128"/>
                <a:ea typeface="Meiryo UI" pitchFamily="50" charset="-128"/>
                <a:cs typeface="Meiryo UI" pitchFamily="50" charset="-128"/>
              </a:rPr>
              <a:t>鈴木　愛香さん</a:t>
            </a:r>
            <a:endParaRPr lang="en-US" altLang="ja-JP" dirty="0">
              <a:latin typeface="Meiryo UI" pitchFamily="50" charset="-128"/>
              <a:ea typeface="Meiryo UI" pitchFamily="50" charset="-128"/>
              <a:cs typeface="Meiryo UI" pitchFamily="50" charset="-128"/>
            </a:endParaRPr>
          </a:p>
          <a:p>
            <a:r>
              <a:rPr lang="en-US" altLang="ja-JP" dirty="0">
                <a:latin typeface="Meiryo UI" pitchFamily="50" charset="-128"/>
                <a:ea typeface="Meiryo UI" pitchFamily="50" charset="-128"/>
                <a:cs typeface="Meiryo UI" pitchFamily="50" charset="-128"/>
              </a:rPr>
              <a:t>A5</a:t>
            </a:r>
            <a:r>
              <a:rPr lang="ja-JP" altLang="en-US" dirty="0" smtClean="0">
                <a:latin typeface="Meiryo UI" pitchFamily="50" charset="-128"/>
                <a:ea typeface="Meiryo UI" pitchFamily="50" charset="-128"/>
                <a:cs typeface="Meiryo UI" pitchFamily="50" charset="-128"/>
              </a:rPr>
              <a:t>病棟</a:t>
            </a:r>
            <a:r>
              <a:rPr lang="en-US" altLang="ja-JP" dirty="0" smtClean="0">
                <a:latin typeface="Meiryo UI" pitchFamily="50" charset="-128"/>
                <a:ea typeface="Meiryo UI" pitchFamily="50" charset="-128"/>
                <a:cs typeface="Meiryo UI" pitchFamily="50" charset="-128"/>
              </a:rPr>
              <a:t>(</a:t>
            </a:r>
            <a:r>
              <a:rPr lang="ja-JP" altLang="en-US" dirty="0" smtClean="0">
                <a:latin typeface="Meiryo UI" pitchFamily="50" charset="-128"/>
                <a:ea typeface="Meiryo UI" pitchFamily="50" charset="-128"/>
                <a:cs typeface="Meiryo UI" pitchFamily="50" charset="-128"/>
              </a:rPr>
              <a:t>呼吸器外科・内科</a:t>
            </a:r>
            <a:r>
              <a:rPr lang="en-US" altLang="ja-JP" dirty="0" smtClean="0">
                <a:latin typeface="Meiryo UI" pitchFamily="50" charset="-128"/>
                <a:ea typeface="Meiryo UI" pitchFamily="50" charset="-128"/>
                <a:cs typeface="Meiryo UI" pitchFamily="50" charset="-128"/>
              </a:rPr>
              <a:t>)</a:t>
            </a:r>
          </a:p>
          <a:p>
            <a:r>
              <a:rPr lang="ja-JP" altLang="en-US" sz="1400" dirty="0">
                <a:latin typeface="Meiryo UI" pitchFamily="50" charset="-128"/>
                <a:ea typeface="Meiryo UI" pitchFamily="50" charset="-128"/>
                <a:cs typeface="Meiryo UI" pitchFamily="50" charset="-128"/>
              </a:rPr>
              <a:t>聖隷クリストファー</a:t>
            </a:r>
            <a:r>
              <a:rPr lang="ja-JP" altLang="en-US" sz="1400" dirty="0" smtClean="0">
                <a:latin typeface="Meiryo UI" pitchFamily="50" charset="-128"/>
                <a:ea typeface="Meiryo UI" pitchFamily="50" charset="-128"/>
                <a:cs typeface="Meiryo UI" pitchFamily="50" charset="-128"/>
              </a:rPr>
              <a:t>高等学校　</a:t>
            </a:r>
            <a:r>
              <a:rPr lang="en-US" altLang="ja-JP" sz="1400" dirty="0" smtClean="0">
                <a:latin typeface="Meiryo UI" pitchFamily="50" charset="-128"/>
                <a:ea typeface="Meiryo UI" pitchFamily="50" charset="-128"/>
                <a:cs typeface="Meiryo UI" pitchFamily="50" charset="-128"/>
              </a:rPr>
              <a:t>2016</a:t>
            </a:r>
            <a:r>
              <a:rPr lang="ja-JP" altLang="en-US" sz="1400" dirty="0" smtClean="0">
                <a:latin typeface="Meiryo UI" pitchFamily="50" charset="-128"/>
                <a:ea typeface="Meiryo UI" pitchFamily="50" charset="-128"/>
                <a:cs typeface="Meiryo UI" pitchFamily="50" charset="-128"/>
              </a:rPr>
              <a:t>年卒</a:t>
            </a:r>
            <a:endParaRPr lang="en-US" altLang="ja-JP" sz="1400" dirty="0">
              <a:latin typeface="Meiryo UI" pitchFamily="50" charset="-128"/>
              <a:ea typeface="Meiryo UI" pitchFamily="50" charset="-128"/>
              <a:cs typeface="Meiryo UI" pitchFamily="50" charset="-128"/>
            </a:endParaRPr>
          </a:p>
        </p:txBody>
      </p:sp>
      <p:sp>
        <p:nvSpPr>
          <p:cNvPr id="23" name="テキスト ボックス 22"/>
          <p:cNvSpPr txBox="1"/>
          <p:nvPr/>
        </p:nvSpPr>
        <p:spPr>
          <a:xfrm>
            <a:off x="719249" y="1335121"/>
            <a:ext cx="2438415" cy="2462213"/>
          </a:xfrm>
          <a:prstGeom prst="rect">
            <a:avLst/>
          </a:prstGeom>
          <a:solidFill>
            <a:schemeClr val="bg1">
              <a:alpha val="50000"/>
            </a:schemeClr>
          </a:solidFill>
        </p:spPr>
        <p:txBody>
          <a:bodyPr wrap="square" rtlCol="0">
            <a:spAutoFit/>
          </a:bodyPr>
          <a:lstStyle/>
          <a:p>
            <a:r>
              <a:rPr lang="en-US" altLang="ja-JP" sz="1100" b="1" u="sng" dirty="0" smtClean="0">
                <a:solidFill>
                  <a:srgbClr val="FF7C80"/>
                </a:solidFill>
                <a:latin typeface="Meiryo UI" pitchFamily="50" charset="-128"/>
                <a:ea typeface="Meiryo UI" pitchFamily="50" charset="-128"/>
                <a:cs typeface="Meiryo UI" pitchFamily="50" charset="-128"/>
              </a:rPr>
              <a:t>Q</a:t>
            </a:r>
            <a:r>
              <a:rPr lang="ja-JP" altLang="en-US" sz="1100" b="1" u="sng" dirty="0" smtClean="0">
                <a:solidFill>
                  <a:srgbClr val="FF7C80"/>
                </a:solidFill>
                <a:latin typeface="Meiryo UI" pitchFamily="50" charset="-128"/>
                <a:ea typeface="Meiryo UI" pitchFamily="50" charset="-128"/>
                <a:cs typeface="Meiryo UI" pitchFamily="50" charset="-128"/>
              </a:rPr>
              <a:t>：当院を選んだ理由</a:t>
            </a:r>
            <a:endParaRPr lang="en-US" altLang="ja-JP" sz="1100" b="1" u="sng" dirty="0" smtClean="0">
              <a:solidFill>
                <a:srgbClr val="FF7C80"/>
              </a:solidFill>
              <a:latin typeface="Meiryo UI" pitchFamily="50" charset="-128"/>
              <a:ea typeface="Meiryo UI" pitchFamily="50" charset="-128"/>
              <a:cs typeface="Meiryo UI" pitchFamily="50" charset="-128"/>
            </a:endParaRPr>
          </a:p>
          <a:p>
            <a:r>
              <a:rPr lang="ja-JP" altLang="en-US" sz="1100" dirty="0" smtClean="0">
                <a:latin typeface="Meiryo UI" pitchFamily="50" charset="-128"/>
                <a:ea typeface="Meiryo UI" pitchFamily="50" charset="-128"/>
                <a:cs typeface="Meiryo UI" pitchFamily="50" charset="-128"/>
              </a:rPr>
              <a:t>職場体験をさせていただいた際、生き生きと仕事をしているのを見て、私も一員となりサポートをしたいと思ったからです。また、患者さんとのコミュニケーションを大切にしていると感じ、このような場所で私も働く楽しさを感じたいと思ったからです。</a:t>
            </a:r>
            <a:endParaRPr lang="en-US" altLang="ja-JP" sz="1100" dirty="0" smtClean="0">
              <a:latin typeface="Meiryo UI" pitchFamily="50" charset="-128"/>
              <a:ea typeface="Meiryo UI" pitchFamily="50" charset="-128"/>
              <a:cs typeface="Meiryo UI" pitchFamily="50" charset="-128"/>
            </a:endParaRPr>
          </a:p>
          <a:p>
            <a:r>
              <a:rPr lang="en-US" altLang="ja-JP" sz="1100" b="1" u="sng" dirty="0" smtClean="0">
                <a:solidFill>
                  <a:srgbClr val="FF7C80"/>
                </a:solidFill>
                <a:latin typeface="Meiryo UI" pitchFamily="50" charset="-128"/>
                <a:ea typeface="Meiryo UI" pitchFamily="50" charset="-128"/>
                <a:cs typeface="Meiryo UI" pitchFamily="50" charset="-128"/>
              </a:rPr>
              <a:t>Q</a:t>
            </a:r>
            <a:r>
              <a:rPr lang="ja-JP" altLang="en-US" sz="1100" b="1" u="sng" dirty="0">
                <a:solidFill>
                  <a:srgbClr val="FF7C80"/>
                </a:solidFill>
                <a:latin typeface="Meiryo UI" pitchFamily="50" charset="-128"/>
                <a:ea typeface="Meiryo UI" pitchFamily="50" charset="-128"/>
                <a:cs typeface="Meiryo UI" pitchFamily="50" charset="-128"/>
              </a:rPr>
              <a:t>：後輩のみなさんへ</a:t>
            </a:r>
            <a:r>
              <a:rPr lang="ja-JP" altLang="en-US" sz="1100" b="1" u="sng" dirty="0" smtClean="0">
                <a:solidFill>
                  <a:srgbClr val="FF7C80"/>
                </a:solidFill>
                <a:latin typeface="Meiryo UI" pitchFamily="50" charset="-128"/>
                <a:ea typeface="Meiryo UI" pitchFamily="50" charset="-128"/>
                <a:cs typeface="Meiryo UI" pitchFamily="50" charset="-128"/>
              </a:rPr>
              <a:t>メッセージ</a:t>
            </a:r>
            <a:endParaRPr lang="en-US" altLang="ja-JP" sz="1100" b="1" u="sng" dirty="0" smtClean="0">
              <a:solidFill>
                <a:srgbClr val="FF7C80"/>
              </a:solidFill>
              <a:latin typeface="Meiryo UI" pitchFamily="50" charset="-128"/>
              <a:ea typeface="Meiryo UI" pitchFamily="50" charset="-128"/>
              <a:cs typeface="Meiryo UI" pitchFamily="50" charset="-128"/>
            </a:endParaRPr>
          </a:p>
          <a:p>
            <a:r>
              <a:rPr lang="ja-JP" altLang="en-US" sz="1100" dirty="0" smtClean="0">
                <a:latin typeface="Meiryo UI" pitchFamily="50" charset="-128"/>
                <a:ea typeface="Meiryo UI" pitchFamily="50" charset="-128"/>
                <a:cs typeface="Meiryo UI" pitchFamily="50" charset="-128"/>
              </a:rPr>
              <a:t>看護補助者は、患者さんと向き合うことが多い仕事なので、不安に思う人もいるかもしれませんが、毎日があっという間過ぎ、とてもやりがいのある仕事だと思います。職場体験では貴重な経験ができるので、ぜひ職場体験を体験してみてください。</a:t>
            </a:r>
            <a:endParaRPr lang="ja-JP" altLang="en-US" sz="1100" b="1"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404486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2556</TotalTime>
  <Words>324</Words>
  <Application>Microsoft Office PowerPoint</Application>
  <PresentationFormat>ユーザー設定</PresentationFormat>
  <Paragraphs>31</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　　先輩インタビュー</vt:lpstr>
      <vt:lpstr>　　先輩インタビュー</vt:lpstr>
    </vt:vector>
  </TitlesOfParts>
  <Company>聖隷福祉事業団</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看護助手　募集のしおり</dc:title>
  <dc:creator>聖隷三方原病院</dc:creator>
  <cp:lastModifiedBy>聖隷三方原病院</cp:lastModifiedBy>
  <cp:revision>163</cp:revision>
  <cp:lastPrinted>2017-03-16T11:52:53Z</cp:lastPrinted>
  <dcterms:created xsi:type="dcterms:W3CDTF">2013-05-07T07:24:56Z</dcterms:created>
  <dcterms:modified xsi:type="dcterms:W3CDTF">2018-05-02T11:33:26Z</dcterms:modified>
</cp:coreProperties>
</file>